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1" r:id="rId3"/>
    <p:sldId id="270" r:id="rId4"/>
    <p:sldId id="257" r:id="rId5"/>
    <p:sldId id="258" r:id="rId6"/>
    <p:sldId id="260" r:id="rId7"/>
    <p:sldId id="262" r:id="rId8"/>
    <p:sldId id="261" r:id="rId9"/>
    <p:sldId id="266" r:id="rId10"/>
    <p:sldId id="264" r:id="rId11"/>
    <p:sldId id="263" r:id="rId12"/>
    <p:sldId id="259" r:id="rId13"/>
    <p:sldId id="265" r:id="rId14"/>
    <p:sldId id="268"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jpe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9BDE4-A2BC-315F-1964-EC0AE0153F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60B8D89-F856-CC1C-708A-A82EFD5468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FE0985E-DFE7-1F53-D202-3625295A57B0}"/>
              </a:ext>
            </a:extLst>
          </p:cNvPr>
          <p:cNvSpPr>
            <a:spLocks noGrp="1"/>
          </p:cNvSpPr>
          <p:nvPr>
            <p:ph type="dt" sz="half" idx="10"/>
          </p:nvPr>
        </p:nvSpPr>
        <p:spPr/>
        <p:txBody>
          <a:bodyPr/>
          <a:lstStyle/>
          <a:p>
            <a:fld id="{6FFCE750-C8DB-4ABE-801F-8E5E6720A39A}" type="datetimeFigureOut">
              <a:rPr lang="en-US" smtClean="0"/>
              <a:t>3/3/2025</a:t>
            </a:fld>
            <a:endParaRPr lang="en-US"/>
          </a:p>
        </p:txBody>
      </p:sp>
      <p:sp>
        <p:nvSpPr>
          <p:cNvPr id="5" name="Footer Placeholder 4">
            <a:extLst>
              <a:ext uri="{FF2B5EF4-FFF2-40B4-BE49-F238E27FC236}">
                <a16:creationId xmlns:a16="http://schemas.microsoft.com/office/drawing/2014/main" id="{EAA68415-CF7F-6F53-3F26-FFB2DBC8DB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4E332B-9F1F-351D-735E-1003BE045EA4}"/>
              </a:ext>
            </a:extLst>
          </p:cNvPr>
          <p:cNvSpPr>
            <a:spLocks noGrp="1"/>
          </p:cNvSpPr>
          <p:nvPr>
            <p:ph type="sldNum" sz="quarter" idx="12"/>
          </p:nvPr>
        </p:nvSpPr>
        <p:spPr/>
        <p:txBody>
          <a:bodyPr/>
          <a:lstStyle/>
          <a:p>
            <a:fld id="{4644F003-D74E-45E1-9AF0-889F186657FE}" type="slidenum">
              <a:rPr lang="en-US" smtClean="0"/>
              <a:t>‹#›</a:t>
            </a:fld>
            <a:endParaRPr lang="en-US"/>
          </a:p>
        </p:txBody>
      </p:sp>
    </p:spTree>
    <p:extLst>
      <p:ext uri="{BB962C8B-B14F-4D97-AF65-F5344CB8AC3E}">
        <p14:creationId xmlns:p14="http://schemas.microsoft.com/office/powerpoint/2010/main" val="938954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EC11A-7FD5-B32B-9210-B6F14FC432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C9E1951-FC0F-FA8D-7380-9C73B71F871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944E92-C109-03FE-FD9D-1883A4E1F777}"/>
              </a:ext>
            </a:extLst>
          </p:cNvPr>
          <p:cNvSpPr>
            <a:spLocks noGrp="1"/>
          </p:cNvSpPr>
          <p:nvPr>
            <p:ph type="dt" sz="half" idx="10"/>
          </p:nvPr>
        </p:nvSpPr>
        <p:spPr/>
        <p:txBody>
          <a:bodyPr/>
          <a:lstStyle/>
          <a:p>
            <a:fld id="{6FFCE750-C8DB-4ABE-801F-8E5E6720A39A}" type="datetimeFigureOut">
              <a:rPr lang="en-US" smtClean="0"/>
              <a:t>3/3/2025</a:t>
            </a:fld>
            <a:endParaRPr lang="en-US"/>
          </a:p>
        </p:txBody>
      </p:sp>
      <p:sp>
        <p:nvSpPr>
          <p:cNvPr id="5" name="Footer Placeholder 4">
            <a:extLst>
              <a:ext uri="{FF2B5EF4-FFF2-40B4-BE49-F238E27FC236}">
                <a16:creationId xmlns:a16="http://schemas.microsoft.com/office/drawing/2014/main" id="{92E376B1-9603-2C07-A439-DA23111DEB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2EE3C3-7769-0A0D-A799-44BA9CF2C894}"/>
              </a:ext>
            </a:extLst>
          </p:cNvPr>
          <p:cNvSpPr>
            <a:spLocks noGrp="1"/>
          </p:cNvSpPr>
          <p:nvPr>
            <p:ph type="sldNum" sz="quarter" idx="12"/>
          </p:nvPr>
        </p:nvSpPr>
        <p:spPr/>
        <p:txBody>
          <a:bodyPr/>
          <a:lstStyle/>
          <a:p>
            <a:fld id="{4644F003-D74E-45E1-9AF0-889F186657FE}" type="slidenum">
              <a:rPr lang="en-US" smtClean="0"/>
              <a:t>‹#›</a:t>
            </a:fld>
            <a:endParaRPr lang="en-US"/>
          </a:p>
        </p:txBody>
      </p:sp>
    </p:spTree>
    <p:extLst>
      <p:ext uri="{BB962C8B-B14F-4D97-AF65-F5344CB8AC3E}">
        <p14:creationId xmlns:p14="http://schemas.microsoft.com/office/powerpoint/2010/main" val="2003193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CB961E-3EBA-8781-020D-5053D3F51C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0E8EF1-7A2F-BB49-0CA5-5AD6A1B6F9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41305B-D0F8-73FA-1CB2-4AC1EEDF0AFC}"/>
              </a:ext>
            </a:extLst>
          </p:cNvPr>
          <p:cNvSpPr>
            <a:spLocks noGrp="1"/>
          </p:cNvSpPr>
          <p:nvPr>
            <p:ph type="dt" sz="half" idx="10"/>
          </p:nvPr>
        </p:nvSpPr>
        <p:spPr/>
        <p:txBody>
          <a:bodyPr/>
          <a:lstStyle/>
          <a:p>
            <a:fld id="{6FFCE750-C8DB-4ABE-801F-8E5E6720A39A}" type="datetimeFigureOut">
              <a:rPr lang="en-US" smtClean="0"/>
              <a:t>3/3/2025</a:t>
            </a:fld>
            <a:endParaRPr lang="en-US"/>
          </a:p>
        </p:txBody>
      </p:sp>
      <p:sp>
        <p:nvSpPr>
          <p:cNvPr id="5" name="Footer Placeholder 4">
            <a:extLst>
              <a:ext uri="{FF2B5EF4-FFF2-40B4-BE49-F238E27FC236}">
                <a16:creationId xmlns:a16="http://schemas.microsoft.com/office/drawing/2014/main" id="{E3FDFF98-061D-B0E6-7D38-FEE79528D7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1BA6E8-0496-3315-B1C7-89C83E51FE39}"/>
              </a:ext>
            </a:extLst>
          </p:cNvPr>
          <p:cNvSpPr>
            <a:spLocks noGrp="1"/>
          </p:cNvSpPr>
          <p:nvPr>
            <p:ph type="sldNum" sz="quarter" idx="12"/>
          </p:nvPr>
        </p:nvSpPr>
        <p:spPr/>
        <p:txBody>
          <a:bodyPr/>
          <a:lstStyle/>
          <a:p>
            <a:fld id="{4644F003-D74E-45E1-9AF0-889F186657FE}" type="slidenum">
              <a:rPr lang="en-US" smtClean="0"/>
              <a:t>‹#›</a:t>
            </a:fld>
            <a:endParaRPr lang="en-US"/>
          </a:p>
        </p:txBody>
      </p:sp>
    </p:spTree>
    <p:extLst>
      <p:ext uri="{BB962C8B-B14F-4D97-AF65-F5344CB8AC3E}">
        <p14:creationId xmlns:p14="http://schemas.microsoft.com/office/powerpoint/2010/main" val="106764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3A7F5-4A82-F99C-25C3-0FACBB4FEA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00CEB9-6E6C-30A6-9D7C-1E56C1FB68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6C202F-01F3-7938-E730-7EF8302FD697}"/>
              </a:ext>
            </a:extLst>
          </p:cNvPr>
          <p:cNvSpPr>
            <a:spLocks noGrp="1"/>
          </p:cNvSpPr>
          <p:nvPr>
            <p:ph type="dt" sz="half" idx="10"/>
          </p:nvPr>
        </p:nvSpPr>
        <p:spPr/>
        <p:txBody>
          <a:bodyPr/>
          <a:lstStyle/>
          <a:p>
            <a:fld id="{6FFCE750-C8DB-4ABE-801F-8E5E6720A39A}" type="datetimeFigureOut">
              <a:rPr lang="en-US" smtClean="0"/>
              <a:t>3/3/2025</a:t>
            </a:fld>
            <a:endParaRPr lang="en-US"/>
          </a:p>
        </p:txBody>
      </p:sp>
      <p:sp>
        <p:nvSpPr>
          <p:cNvPr id="5" name="Footer Placeholder 4">
            <a:extLst>
              <a:ext uri="{FF2B5EF4-FFF2-40B4-BE49-F238E27FC236}">
                <a16:creationId xmlns:a16="http://schemas.microsoft.com/office/drawing/2014/main" id="{F335B73C-3790-8AF3-A479-52FB2DEF1F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7C00AD-784C-9D98-69C4-B7447F649993}"/>
              </a:ext>
            </a:extLst>
          </p:cNvPr>
          <p:cNvSpPr>
            <a:spLocks noGrp="1"/>
          </p:cNvSpPr>
          <p:nvPr>
            <p:ph type="sldNum" sz="quarter" idx="12"/>
          </p:nvPr>
        </p:nvSpPr>
        <p:spPr/>
        <p:txBody>
          <a:bodyPr/>
          <a:lstStyle/>
          <a:p>
            <a:fld id="{4644F003-D74E-45E1-9AF0-889F186657FE}" type="slidenum">
              <a:rPr lang="en-US" smtClean="0"/>
              <a:t>‹#›</a:t>
            </a:fld>
            <a:endParaRPr lang="en-US"/>
          </a:p>
        </p:txBody>
      </p:sp>
    </p:spTree>
    <p:extLst>
      <p:ext uri="{BB962C8B-B14F-4D97-AF65-F5344CB8AC3E}">
        <p14:creationId xmlns:p14="http://schemas.microsoft.com/office/powerpoint/2010/main" val="1665048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3D52E-0555-6FD6-B0C0-3E8103660E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B81CAC9-9295-2786-22DE-02D2F7655FD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E726EE-DF68-F41A-DEB1-7C6E52C9A060}"/>
              </a:ext>
            </a:extLst>
          </p:cNvPr>
          <p:cNvSpPr>
            <a:spLocks noGrp="1"/>
          </p:cNvSpPr>
          <p:nvPr>
            <p:ph type="dt" sz="half" idx="10"/>
          </p:nvPr>
        </p:nvSpPr>
        <p:spPr/>
        <p:txBody>
          <a:bodyPr/>
          <a:lstStyle/>
          <a:p>
            <a:fld id="{6FFCE750-C8DB-4ABE-801F-8E5E6720A39A}" type="datetimeFigureOut">
              <a:rPr lang="en-US" smtClean="0"/>
              <a:t>3/3/2025</a:t>
            </a:fld>
            <a:endParaRPr lang="en-US"/>
          </a:p>
        </p:txBody>
      </p:sp>
      <p:sp>
        <p:nvSpPr>
          <p:cNvPr id="5" name="Footer Placeholder 4">
            <a:extLst>
              <a:ext uri="{FF2B5EF4-FFF2-40B4-BE49-F238E27FC236}">
                <a16:creationId xmlns:a16="http://schemas.microsoft.com/office/drawing/2014/main" id="{83A9B84F-FC04-6314-5E7E-1A968CF3B9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C9C853-697D-010A-78E4-24A374847CB4}"/>
              </a:ext>
            </a:extLst>
          </p:cNvPr>
          <p:cNvSpPr>
            <a:spLocks noGrp="1"/>
          </p:cNvSpPr>
          <p:nvPr>
            <p:ph type="sldNum" sz="quarter" idx="12"/>
          </p:nvPr>
        </p:nvSpPr>
        <p:spPr/>
        <p:txBody>
          <a:bodyPr/>
          <a:lstStyle/>
          <a:p>
            <a:fld id="{4644F003-D74E-45E1-9AF0-889F186657FE}" type="slidenum">
              <a:rPr lang="en-US" smtClean="0"/>
              <a:t>‹#›</a:t>
            </a:fld>
            <a:endParaRPr lang="en-US"/>
          </a:p>
        </p:txBody>
      </p:sp>
    </p:spTree>
    <p:extLst>
      <p:ext uri="{BB962C8B-B14F-4D97-AF65-F5344CB8AC3E}">
        <p14:creationId xmlns:p14="http://schemas.microsoft.com/office/powerpoint/2010/main" val="8308300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17A3F-348B-EA0D-C692-23950F76B6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8C6009-BF43-BE28-BD59-A6648DF4BA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F5F6C48-DBDB-0424-54E9-3DDA1179258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D9CA433-95DD-2E79-A039-F5AC76056E4F}"/>
              </a:ext>
            </a:extLst>
          </p:cNvPr>
          <p:cNvSpPr>
            <a:spLocks noGrp="1"/>
          </p:cNvSpPr>
          <p:nvPr>
            <p:ph type="dt" sz="half" idx="10"/>
          </p:nvPr>
        </p:nvSpPr>
        <p:spPr/>
        <p:txBody>
          <a:bodyPr/>
          <a:lstStyle/>
          <a:p>
            <a:fld id="{6FFCE750-C8DB-4ABE-801F-8E5E6720A39A}" type="datetimeFigureOut">
              <a:rPr lang="en-US" smtClean="0"/>
              <a:t>3/3/2025</a:t>
            </a:fld>
            <a:endParaRPr lang="en-US"/>
          </a:p>
        </p:txBody>
      </p:sp>
      <p:sp>
        <p:nvSpPr>
          <p:cNvPr id="6" name="Footer Placeholder 5">
            <a:extLst>
              <a:ext uri="{FF2B5EF4-FFF2-40B4-BE49-F238E27FC236}">
                <a16:creationId xmlns:a16="http://schemas.microsoft.com/office/drawing/2014/main" id="{DAD43256-5E06-19DD-DC7D-0E382B322D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5E2AD4-263F-908D-1C22-02D034DBE62D}"/>
              </a:ext>
            </a:extLst>
          </p:cNvPr>
          <p:cNvSpPr>
            <a:spLocks noGrp="1"/>
          </p:cNvSpPr>
          <p:nvPr>
            <p:ph type="sldNum" sz="quarter" idx="12"/>
          </p:nvPr>
        </p:nvSpPr>
        <p:spPr/>
        <p:txBody>
          <a:bodyPr/>
          <a:lstStyle/>
          <a:p>
            <a:fld id="{4644F003-D74E-45E1-9AF0-889F186657FE}" type="slidenum">
              <a:rPr lang="en-US" smtClean="0"/>
              <a:t>‹#›</a:t>
            </a:fld>
            <a:endParaRPr lang="en-US"/>
          </a:p>
        </p:txBody>
      </p:sp>
    </p:spTree>
    <p:extLst>
      <p:ext uri="{BB962C8B-B14F-4D97-AF65-F5344CB8AC3E}">
        <p14:creationId xmlns:p14="http://schemas.microsoft.com/office/powerpoint/2010/main" val="3349058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FB9B4-9C52-9CAA-0F28-7FC36CABDBB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48214D1-C5B3-F69C-C346-AFB21FE6C0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AF6596-76B3-D719-BDCD-0E38C23E8EC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BF431B7-FCCB-20BB-757A-03FC6309DA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D8CB0D-9964-EB7F-F7E3-1ED0E169CDB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C09D9F5-851A-390A-563C-6FF46FFD986F}"/>
              </a:ext>
            </a:extLst>
          </p:cNvPr>
          <p:cNvSpPr>
            <a:spLocks noGrp="1"/>
          </p:cNvSpPr>
          <p:nvPr>
            <p:ph type="dt" sz="half" idx="10"/>
          </p:nvPr>
        </p:nvSpPr>
        <p:spPr/>
        <p:txBody>
          <a:bodyPr/>
          <a:lstStyle/>
          <a:p>
            <a:fld id="{6FFCE750-C8DB-4ABE-801F-8E5E6720A39A}" type="datetimeFigureOut">
              <a:rPr lang="en-US" smtClean="0"/>
              <a:t>3/3/2025</a:t>
            </a:fld>
            <a:endParaRPr lang="en-US"/>
          </a:p>
        </p:txBody>
      </p:sp>
      <p:sp>
        <p:nvSpPr>
          <p:cNvPr id="8" name="Footer Placeholder 7">
            <a:extLst>
              <a:ext uri="{FF2B5EF4-FFF2-40B4-BE49-F238E27FC236}">
                <a16:creationId xmlns:a16="http://schemas.microsoft.com/office/drawing/2014/main" id="{8A6C1178-4807-9027-23B1-A7696B1531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1839140-6863-DF24-DA2B-151E6771CB45}"/>
              </a:ext>
            </a:extLst>
          </p:cNvPr>
          <p:cNvSpPr>
            <a:spLocks noGrp="1"/>
          </p:cNvSpPr>
          <p:nvPr>
            <p:ph type="sldNum" sz="quarter" idx="12"/>
          </p:nvPr>
        </p:nvSpPr>
        <p:spPr/>
        <p:txBody>
          <a:bodyPr/>
          <a:lstStyle/>
          <a:p>
            <a:fld id="{4644F003-D74E-45E1-9AF0-889F186657FE}" type="slidenum">
              <a:rPr lang="en-US" smtClean="0"/>
              <a:t>‹#›</a:t>
            </a:fld>
            <a:endParaRPr lang="en-US"/>
          </a:p>
        </p:txBody>
      </p:sp>
    </p:spTree>
    <p:extLst>
      <p:ext uri="{BB962C8B-B14F-4D97-AF65-F5344CB8AC3E}">
        <p14:creationId xmlns:p14="http://schemas.microsoft.com/office/powerpoint/2010/main" val="1187057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31B2B-C761-3AED-5761-E6A7953AFC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1B1A17F-94A1-6C98-CB11-65DEF036BE3F}"/>
              </a:ext>
            </a:extLst>
          </p:cNvPr>
          <p:cNvSpPr>
            <a:spLocks noGrp="1"/>
          </p:cNvSpPr>
          <p:nvPr>
            <p:ph type="dt" sz="half" idx="10"/>
          </p:nvPr>
        </p:nvSpPr>
        <p:spPr/>
        <p:txBody>
          <a:bodyPr/>
          <a:lstStyle/>
          <a:p>
            <a:fld id="{6FFCE750-C8DB-4ABE-801F-8E5E6720A39A}" type="datetimeFigureOut">
              <a:rPr lang="en-US" smtClean="0"/>
              <a:t>3/3/2025</a:t>
            </a:fld>
            <a:endParaRPr lang="en-US"/>
          </a:p>
        </p:txBody>
      </p:sp>
      <p:sp>
        <p:nvSpPr>
          <p:cNvPr id="4" name="Footer Placeholder 3">
            <a:extLst>
              <a:ext uri="{FF2B5EF4-FFF2-40B4-BE49-F238E27FC236}">
                <a16:creationId xmlns:a16="http://schemas.microsoft.com/office/drawing/2014/main" id="{8C309CC5-4149-1B61-411C-673BEAD547A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E98473B-3DB3-63CA-1F92-B23C4B2DDEDC}"/>
              </a:ext>
            </a:extLst>
          </p:cNvPr>
          <p:cNvSpPr>
            <a:spLocks noGrp="1"/>
          </p:cNvSpPr>
          <p:nvPr>
            <p:ph type="sldNum" sz="quarter" idx="12"/>
          </p:nvPr>
        </p:nvSpPr>
        <p:spPr/>
        <p:txBody>
          <a:bodyPr/>
          <a:lstStyle/>
          <a:p>
            <a:fld id="{4644F003-D74E-45E1-9AF0-889F186657FE}" type="slidenum">
              <a:rPr lang="en-US" smtClean="0"/>
              <a:t>‹#›</a:t>
            </a:fld>
            <a:endParaRPr lang="en-US"/>
          </a:p>
        </p:txBody>
      </p:sp>
    </p:spTree>
    <p:extLst>
      <p:ext uri="{BB962C8B-B14F-4D97-AF65-F5344CB8AC3E}">
        <p14:creationId xmlns:p14="http://schemas.microsoft.com/office/powerpoint/2010/main" val="2385847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6A5C1B-965B-9A20-D842-3610F0C0B36B}"/>
              </a:ext>
            </a:extLst>
          </p:cNvPr>
          <p:cNvSpPr>
            <a:spLocks noGrp="1"/>
          </p:cNvSpPr>
          <p:nvPr>
            <p:ph type="dt" sz="half" idx="10"/>
          </p:nvPr>
        </p:nvSpPr>
        <p:spPr/>
        <p:txBody>
          <a:bodyPr/>
          <a:lstStyle/>
          <a:p>
            <a:fld id="{6FFCE750-C8DB-4ABE-801F-8E5E6720A39A}" type="datetimeFigureOut">
              <a:rPr lang="en-US" smtClean="0"/>
              <a:t>3/3/2025</a:t>
            </a:fld>
            <a:endParaRPr lang="en-US"/>
          </a:p>
        </p:txBody>
      </p:sp>
      <p:sp>
        <p:nvSpPr>
          <p:cNvPr id="3" name="Footer Placeholder 2">
            <a:extLst>
              <a:ext uri="{FF2B5EF4-FFF2-40B4-BE49-F238E27FC236}">
                <a16:creationId xmlns:a16="http://schemas.microsoft.com/office/drawing/2014/main" id="{C1F8048C-89E0-3D42-7056-DCFBF516BA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A3D9588-B2CD-CBB4-B500-71DAF10BFB88}"/>
              </a:ext>
            </a:extLst>
          </p:cNvPr>
          <p:cNvSpPr>
            <a:spLocks noGrp="1"/>
          </p:cNvSpPr>
          <p:nvPr>
            <p:ph type="sldNum" sz="quarter" idx="12"/>
          </p:nvPr>
        </p:nvSpPr>
        <p:spPr/>
        <p:txBody>
          <a:bodyPr/>
          <a:lstStyle/>
          <a:p>
            <a:fld id="{4644F003-D74E-45E1-9AF0-889F186657FE}" type="slidenum">
              <a:rPr lang="en-US" smtClean="0"/>
              <a:t>‹#›</a:t>
            </a:fld>
            <a:endParaRPr lang="en-US"/>
          </a:p>
        </p:txBody>
      </p:sp>
    </p:spTree>
    <p:extLst>
      <p:ext uri="{BB962C8B-B14F-4D97-AF65-F5344CB8AC3E}">
        <p14:creationId xmlns:p14="http://schemas.microsoft.com/office/powerpoint/2010/main" val="2536419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C2725-EBEE-1941-9CE1-30732973EE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6852A1B-3684-2E26-68AF-D84CE0D232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10C70F-4B57-1906-EC31-4C681E6B39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B08A5B-8E7B-0801-3954-813B00B66941}"/>
              </a:ext>
            </a:extLst>
          </p:cNvPr>
          <p:cNvSpPr>
            <a:spLocks noGrp="1"/>
          </p:cNvSpPr>
          <p:nvPr>
            <p:ph type="dt" sz="half" idx="10"/>
          </p:nvPr>
        </p:nvSpPr>
        <p:spPr/>
        <p:txBody>
          <a:bodyPr/>
          <a:lstStyle/>
          <a:p>
            <a:fld id="{6FFCE750-C8DB-4ABE-801F-8E5E6720A39A}" type="datetimeFigureOut">
              <a:rPr lang="en-US" smtClean="0"/>
              <a:t>3/3/2025</a:t>
            </a:fld>
            <a:endParaRPr lang="en-US"/>
          </a:p>
        </p:txBody>
      </p:sp>
      <p:sp>
        <p:nvSpPr>
          <p:cNvPr id="6" name="Footer Placeholder 5">
            <a:extLst>
              <a:ext uri="{FF2B5EF4-FFF2-40B4-BE49-F238E27FC236}">
                <a16:creationId xmlns:a16="http://schemas.microsoft.com/office/drawing/2014/main" id="{BDF68596-CB62-B0DD-6282-5799D80BD7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E4F1D9-94A3-AC88-9297-0D8ADDD6EE22}"/>
              </a:ext>
            </a:extLst>
          </p:cNvPr>
          <p:cNvSpPr>
            <a:spLocks noGrp="1"/>
          </p:cNvSpPr>
          <p:nvPr>
            <p:ph type="sldNum" sz="quarter" idx="12"/>
          </p:nvPr>
        </p:nvSpPr>
        <p:spPr/>
        <p:txBody>
          <a:bodyPr/>
          <a:lstStyle/>
          <a:p>
            <a:fld id="{4644F003-D74E-45E1-9AF0-889F186657FE}" type="slidenum">
              <a:rPr lang="en-US" smtClean="0"/>
              <a:t>‹#›</a:t>
            </a:fld>
            <a:endParaRPr lang="en-US"/>
          </a:p>
        </p:txBody>
      </p:sp>
    </p:spTree>
    <p:extLst>
      <p:ext uri="{BB962C8B-B14F-4D97-AF65-F5344CB8AC3E}">
        <p14:creationId xmlns:p14="http://schemas.microsoft.com/office/powerpoint/2010/main" val="917647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526C3-6BA1-1CAD-37D3-21E8063926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B4DD346-19A5-27A8-B9FE-8631B1F47E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10B3A4-E1C3-8884-2C57-1A57BD716D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714BBC-5D0F-EC06-7A88-FBF55296325F}"/>
              </a:ext>
            </a:extLst>
          </p:cNvPr>
          <p:cNvSpPr>
            <a:spLocks noGrp="1"/>
          </p:cNvSpPr>
          <p:nvPr>
            <p:ph type="dt" sz="half" idx="10"/>
          </p:nvPr>
        </p:nvSpPr>
        <p:spPr/>
        <p:txBody>
          <a:bodyPr/>
          <a:lstStyle/>
          <a:p>
            <a:fld id="{6FFCE750-C8DB-4ABE-801F-8E5E6720A39A}" type="datetimeFigureOut">
              <a:rPr lang="en-US" smtClean="0"/>
              <a:t>3/3/2025</a:t>
            </a:fld>
            <a:endParaRPr lang="en-US"/>
          </a:p>
        </p:txBody>
      </p:sp>
      <p:sp>
        <p:nvSpPr>
          <p:cNvPr id="6" name="Footer Placeholder 5">
            <a:extLst>
              <a:ext uri="{FF2B5EF4-FFF2-40B4-BE49-F238E27FC236}">
                <a16:creationId xmlns:a16="http://schemas.microsoft.com/office/drawing/2014/main" id="{37806E17-83D1-D05B-5310-50B19D42D3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E5B81E-69FC-7716-EFC2-519CF62851CA}"/>
              </a:ext>
            </a:extLst>
          </p:cNvPr>
          <p:cNvSpPr>
            <a:spLocks noGrp="1"/>
          </p:cNvSpPr>
          <p:nvPr>
            <p:ph type="sldNum" sz="quarter" idx="12"/>
          </p:nvPr>
        </p:nvSpPr>
        <p:spPr/>
        <p:txBody>
          <a:bodyPr/>
          <a:lstStyle/>
          <a:p>
            <a:fld id="{4644F003-D74E-45E1-9AF0-889F186657FE}" type="slidenum">
              <a:rPr lang="en-US" smtClean="0"/>
              <a:t>‹#›</a:t>
            </a:fld>
            <a:endParaRPr lang="en-US"/>
          </a:p>
        </p:txBody>
      </p:sp>
    </p:spTree>
    <p:extLst>
      <p:ext uri="{BB962C8B-B14F-4D97-AF65-F5344CB8AC3E}">
        <p14:creationId xmlns:p14="http://schemas.microsoft.com/office/powerpoint/2010/main" val="504746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E506F4-475A-E57A-4B69-5B08ED9919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B2CF4B-1E78-13CF-D76B-0A1D1E0606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238B0E-934B-BEA5-F1EC-A72CC2B2F7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FFCE750-C8DB-4ABE-801F-8E5E6720A39A}" type="datetimeFigureOut">
              <a:rPr lang="en-US" smtClean="0"/>
              <a:t>3/3/2025</a:t>
            </a:fld>
            <a:endParaRPr lang="en-US"/>
          </a:p>
        </p:txBody>
      </p:sp>
      <p:sp>
        <p:nvSpPr>
          <p:cNvPr id="5" name="Footer Placeholder 4">
            <a:extLst>
              <a:ext uri="{FF2B5EF4-FFF2-40B4-BE49-F238E27FC236}">
                <a16:creationId xmlns:a16="http://schemas.microsoft.com/office/drawing/2014/main" id="{84075BE5-96B9-A6BE-1794-5EA57CE182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C17AC48-59BC-F045-8EB2-B6F2C52E38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644F003-D74E-45E1-9AF0-889F186657FE}" type="slidenum">
              <a:rPr lang="en-US" smtClean="0"/>
              <a:t>‹#›</a:t>
            </a:fld>
            <a:endParaRPr lang="en-US"/>
          </a:p>
        </p:txBody>
      </p:sp>
    </p:spTree>
    <p:extLst>
      <p:ext uri="{BB962C8B-B14F-4D97-AF65-F5344CB8AC3E}">
        <p14:creationId xmlns:p14="http://schemas.microsoft.com/office/powerpoint/2010/main" val="11415880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Video 11" descr="Stock Market Bar Graph">
            <a:extLst>
              <a:ext uri="{FF2B5EF4-FFF2-40B4-BE49-F238E27FC236}">
                <a16:creationId xmlns:a16="http://schemas.microsoft.com/office/drawing/2014/main" id="{D2C2EC22-0102-A5A1-D807-88946F61B6DE}"/>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3047" y="10"/>
            <a:ext cx="12191999" cy="6857990"/>
          </a:xfrm>
          <a:prstGeom prst="rect">
            <a:avLst/>
          </a:prstGeom>
        </p:spPr>
      </p:pic>
      <p:sp>
        <p:nvSpPr>
          <p:cNvPr id="18" name="Rectangle 17">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F77961-DAD1-38A9-675A-DB6F3DCEC640}"/>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IMDB dataset analysis using sql</a:t>
            </a:r>
          </a:p>
        </p:txBody>
      </p:sp>
      <p:sp>
        <p:nvSpPr>
          <p:cNvPr id="3" name="Subtitle 2">
            <a:extLst>
              <a:ext uri="{FF2B5EF4-FFF2-40B4-BE49-F238E27FC236}">
                <a16:creationId xmlns:a16="http://schemas.microsoft.com/office/drawing/2014/main" id="{62615483-73EB-95C5-074F-282F0C9C15F5}"/>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sz="1300">
                <a:solidFill>
                  <a:srgbClr val="FFFFFF"/>
                </a:solidFill>
              </a:rPr>
              <a:t>Name : Duvarakesh.R</a:t>
            </a:r>
          </a:p>
          <a:p>
            <a:r>
              <a:rPr lang="en-US" sz="1300">
                <a:solidFill>
                  <a:srgbClr val="FFFFFF"/>
                </a:solidFill>
              </a:rPr>
              <a:t>Date : 03-03-2025</a:t>
            </a:r>
          </a:p>
          <a:p>
            <a:r>
              <a:rPr lang="en-US" sz="1300">
                <a:solidFill>
                  <a:srgbClr val="FFFFFF"/>
                </a:solidFill>
              </a:rPr>
              <a:t>Course : DA &amp; DS</a:t>
            </a:r>
          </a:p>
          <a:p>
            <a:r>
              <a:rPr lang="en-US" sz="1300">
                <a:solidFill>
                  <a:srgbClr val="FFFFFF"/>
                </a:solidFill>
              </a:rPr>
              <a:t>Batch : December regular offline – RP33</a:t>
            </a:r>
          </a:p>
        </p:txBody>
      </p:sp>
    </p:spTree>
    <p:extLst>
      <p:ext uri="{BB962C8B-B14F-4D97-AF65-F5344CB8AC3E}">
        <p14:creationId xmlns:p14="http://schemas.microsoft.com/office/powerpoint/2010/main" val="3111071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2"/>
                                        </p:tgtEl>
                                      </p:cBhvr>
                                    </p:cmd>
                                  </p:childTnLst>
                                </p:cTn>
                              </p:par>
                            </p:childTnLst>
                          </p:cTn>
                        </p:par>
                      </p:childTnLst>
                    </p:cTn>
                  </p:par>
                </p:childTnLst>
              </p:cTn>
              <p:nextCondLst>
                <p:cond evt="onClick" delay="0">
                  <p:tgtEl>
                    <p:spTgt spid="12"/>
                  </p:tgtEl>
                </p:cond>
              </p:nextCondLst>
            </p:seq>
            <p:video>
              <p:cMediaNode mute="1">
                <p:cTn id="12" repeatCount="indefinite" fill="hold" display="0">
                  <p:stCondLst>
                    <p:cond delay="indefinite"/>
                  </p:stCondLst>
                </p:cTn>
                <p:tgtEl>
                  <p:spTgt spid="12"/>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6FF42C2-EA15-4154-B242-E98E88CED9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79DE9F7-28C4-4856-BA57-D696E124C1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927413"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8FD6DD5-8A7E-26D8-F7F5-EB4B8C8CC5C0}"/>
              </a:ext>
            </a:extLst>
          </p:cNvPr>
          <p:cNvSpPr>
            <a:spLocks noGrp="1"/>
          </p:cNvSpPr>
          <p:nvPr>
            <p:ph type="title"/>
          </p:nvPr>
        </p:nvSpPr>
        <p:spPr>
          <a:xfrm>
            <a:off x="838199" y="978408"/>
            <a:ext cx="4056530" cy="1106424"/>
          </a:xfrm>
        </p:spPr>
        <p:txBody>
          <a:bodyPr>
            <a:normAutofit/>
          </a:bodyPr>
          <a:lstStyle/>
          <a:p>
            <a:r>
              <a:rPr lang="en-US" sz="2400" b="1"/>
              <a:t>Production &amp; Language Distribution</a:t>
            </a:r>
            <a:br>
              <a:rPr lang="en-US" sz="2400" b="1"/>
            </a:br>
            <a:endParaRPr lang="en-US" sz="2400"/>
          </a:p>
        </p:txBody>
      </p:sp>
      <p:sp>
        <p:nvSpPr>
          <p:cNvPr id="15" name="Rectangle 14">
            <a:extLst>
              <a:ext uri="{FF2B5EF4-FFF2-40B4-BE49-F238E27FC236}">
                <a16:creationId xmlns:a16="http://schemas.microsoft.com/office/drawing/2014/main" id="{E1F9ED9C-121B-44C6-A308-5824769C4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043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4A5F8185-F27B-4E99-A06C-007336FE3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121408"/>
            <a:ext cx="395865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E304E93-173F-48E7-CEB9-743422330C35}"/>
              </a:ext>
            </a:extLst>
          </p:cNvPr>
          <p:cNvSpPr>
            <a:spLocks noGrp="1"/>
          </p:cNvSpPr>
          <p:nvPr>
            <p:ph idx="1"/>
          </p:nvPr>
        </p:nvSpPr>
        <p:spPr>
          <a:xfrm>
            <a:off x="838199" y="2359152"/>
            <a:ext cx="4056530" cy="3429000"/>
          </a:xfrm>
        </p:spPr>
        <p:txBody>
          <a:bodyPr>
            <a:normAutofit/>
          </a:bodyPr>
          <a:lstStyle/>
          <a:p>
            <a:pPr>
              <a:buFont typeface="Arial" panose="020B0604020202020204" pitchFamily="34" charset="0"/>
              <a:buChar char="•"/>
            </a:pPr>
            <a:r>
              <a:rPr lang="en-US" sz="1800"/>
              <a:t>Analyzes which countries and languages dominate movie production. Helps identify trends in global cinema and the influence of production companies. Useful for understanding regional movie preferences and international reach.</a:t>
            </a:r>
          </a:p>
        </p:txBody>
      </p:sp>
      <p:pic>
        <p:nvPicPr>
          <p:cNvPr id="5" name="Picture 4">
            <a:extLst>
              <a:ext uri="{FF2B5EF4-FFF2-40B4-BE49-F238E27FC236}">
                <a16:creationId xmlns:a16="http://schemas.microsoft.com/office/drawing/2014/main" id="{197C71AD-8FEE-1447-AF70-7E3B22D5B598}"/>
              </a:ext>
            </a:extLst>
          </p:cNvPr>
          <p:cNvPicPr>
            <a:picLocks noChangeAspect="1"/>
          </p:cNvPicPr>
          <p:nvPr/>
        </p:nvPicPr>
        <p:blipFill>
          <a:blip r:embed="rId2"/>
          <a:stretch>
            <a:fillRect/>
          </a:stretch>
        </p:blipFill>
        <p:spPr>
          <a:xfrm>
            <a:off x="6557791" y="727728"/>
            <a:ext cx="4325163" cy="1589496"/>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92F49218-0B18-7DCA-E3B9-25DC926CA0BB}"/>
              </a:ext>
            </a:extLst>
          </p:cNvPr>
          <p:cNvPicPr>
            <a:picLocks noChangeAspect="1"/>
          </p:cNvPicPr>
          <p:nvPr/>
        </p:nvPicPr>
        <p:blipFill>
          <a:blip r:embed="rId3"/>
          <a:stretch>
            <a:fillRect/>
          </a:stretch>
        </p:blipFill>
        <p:spPr>
          <a:xfrm>
            <a:off x="6421887" y="2527870"/>
            <a:ext cx="4596972" cy="1585955"/>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F9F206E6-8A5D-FE7D-35E3-E9DE75D7DA46}"/>
              </a:ext>
            </a:extLst>
          </p:cNvPr>
          <p:cNvPicPr>
            <a:picLocks noChangeAspect="1"/>
          </p:cNvPicPr>
          <p:nvPr/>
        </p:nvPicPr>
        <p:blipFill>
          <a:blip r:embed="rId4"/>
          <a:stretch>
            <a:fillRect/>
          </a:stretch>
        </p:blipFill>
        <p:spPr>
          <a:xfrm>
            <a:off x="5846705" y="4371305"/>
            <a:ext cx="5989328" cy="181177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877851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23FE733-F95B-4DF6-AFC5-BEEB3577C4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9080D120-BD54-46E1-BA37-82F5E8089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3" y="633619"/>
            <a:ext cx="6852464"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363646-FD7F-0F97-2552-D52587F6135D}"/>
              </a:ext>
            </a:extLst>
          </p:cNvPr>
          <p:cNvSpPr>
            <a:spLocks noGrp="1"/>
          </p:cNvSpPr>
          <p:nvPr>
            <p:ph type="title"/>
          </p:nvPr>
        </p:nvSpPr>
        <p:spPr>
          <a:xfrm>
            <a:off x="838196" y="978408"/>
            <a:ext cx="6007608" cy="1106424"/>
          </a:xfrm>
        </p:spPr>
        <p:txBody>
          <a:bodyPr>
            <a:normAutofit/>
          </a:bodyPr>
          <a:lstStyle/>
          <a:p>
            <a:r>
              <a:rPr lang="en-US" sz="2800" b="1"/>
              <a:t>Time-Based Analysis &amp; Trends</a:t>
            </a:r>
            <a:br>
              <a:rPr lang="en-US" sz="2800" b="1"/>
            </a:br>
            <a:endParaRPr lang="en-US" sz="2800"/>
          </a:p>
        </p:txBody>
      </p:sp>
      <p:sp>
        <p:nvSpPr>
          <p:cNvPr id="22" name="Rectangle 21">
            <a:extLst>
              <a:ext uri="{FF2B5EF4-FFF2-40B4-BE49-F238E27FC236}">
                <a16:creationId xmlns:a16="http://schemas.microsoft.com/office/drawing/2014/main" id="{81D83946-74FA-498A-AC80-9926F041B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5"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5060D983-8B52-443A-8183-2A1DE0561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4" y="2121408"/>
            <a:ext cx="5824728"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503CF64-F7D1-4BE8-9703-88A0904D527B}"/>
              </a:ext>
            </a:extLst>
          </p:cNvPr>
          <p:cNvSpPr>
            <a:spLocks noGrp="1"/>
          </p:cNvSpPr>
          <p:nvPr>
            <p:ph idx="1"/>
          </p:nvPr>
        </p:nvSpPr>
        <p:spPr>
          <a:xfrm>
            <a:off x="841244" y="2359152"/>
            <a:ext cx="6007608" cy="3429000"/>
          </a:xfrm>
        </p:spPr>
        <p:txBody>
          <a:bodyPr>
            <a:normAutofit/>
          </a:bodyPr>
          <a:lstStyle/>
          <a:p>
            <a:pPr>
              <a:buFont typeface="Arial" panose="020B0604020202020204" pitchFamily="34" charset="0"/>
              <a:buChar char="•"/>
            </a:pPr>
            <a:r>
              <a:rPr lang="en-US" sz="2000"/>
              <a:t>Studies movie trends based on release years, seasonal patterns, and historical significance. Helps track changes in audience preferences and industry evolution. Useful for identifying major shifts in filmmaking over different periods.</a:t>
            </a:r>
          </a:p>
        </p:txBody>
      </p:sp>
      <p:pic>
        <p:nvPicPr>
          <p:cNvPr id="4" name="Picture 3">
            <a:extLst>
              <a:ext uri="{FF2B5EF4-FFF2-40B4-BE49-F238E27FC236}">
                <a16:creationId xmlns:a16="http://schemas.microsoft.com/office/drawing/2014/main" id="{0F9529C0-B309-FB59-255D-8E6512C56CBA}"/>
              </a:ext>
            </a:extLst>
          </p:cNvPr>
          <p:cNvPicPr>
            <a:picLocks noChangeAspect="1"/>
          </p:cNvPicPr>
          <p:nvPr/>
        </p:nvPicPr>
        <p:blipFill>
          <a:blip r:embed="rId2"/>
          <a:stretch>
            <a:fillRect/>
          </a:stretch>
        </p:blipFill>
        <p:spPr>
          <a:xfrm>
            <a:off x="7564583" y="1319156"/>
            <a:ext cx="4350049" cy="1315889"/>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FE84E80E-B464-D6FC-C26B-13E9224773DC}"/>
              </a:ext>
            </a:extLst>
          </p:cNvPr>
          <p:cNvPicPr>
            <a:picLocks noChangeAspect="1"/>
          </p:cNvPicPr>
          <p:nvPr/>
        </p:nvPicPr>
        <p:blipFill>
          <a:blip r:embed="rId3"/>
          <a:stretch>
            <a:fillRect/>
          </a:stretch>
        </p:blipFill>
        <p:spPr>
          <a:xfrm>
            <a:off x="7680960" y="3624490"/>
            <a:ext cx="4230116" cy="234771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540112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75A5B51-0925-4835-8511-A0DD17EAA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A3F055-8962-E1FD-7566-F72320ACDB23}"/>
              </a:ext>
            </a:extLst>
          </p:cNvPr>
          <p:cNvSpPr>
            <a:spLocks noGrp="1"/>
          </p:cNvSpPr>
          <p:nvPr>
            <p:ph type="title"/>
          </p:nvPr>
        </p:nvSpPr>
        <p:spPr>
          <a:xfrm>
            <a:off x="612648" y="365125"/>
            <a:ext cx="5295015" cy="2063808"/>
          </a:xfrm>
        </p:spPr>
        <p:txBody>
          <a:bodyPr anchor="b">
            <a:normAutofit/>
          </a:bodyPr>
          <a:lstStyle/>
          <a:p>
            <a:r>
              <a:rPr lang="en-US" sz="5400" b="1" dirty="0"/>
              <a:t>Data Quality &amp; Validation</a:t>
            </a:r>
            <a:endParaRPr lang="en-US" sz="5400" dirty="0"/>
          </a:p>
        </p:txBody>
      </p:sp>
      <p:sp>
        <p:nvSpPr>
          <p:cNvPr id="16" name="Sketch line">
            <a:extLst>
              <a:ext uri="{FF2B5EF4-FFF2-40B4-BE49-F238E27FC236}">
                <a16:creationId xmlns:a16="http://schemas.microsoft.com/office/drawing/2014/main" id="{5CDFD20D-8E4F-4E3A-AF87-93F23E0D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65018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509D9CB-D463-B7EB-0099-027FB26FFCC1}"/>
              </a:ext>
            </a:extLst>
          </p:cNvPr>
          <p:cNvSpPr>
            <a:spLocks noGrp="1"/>
          </p:cNvSpPr>
          <p:nvPr>
            <p:ph idx="1"/>
          </p:nvPr>
        </p:nvSpPr>
        <p:spPr>
          <a:xfrm>
            <a:off x="612648" y="2908005"/>
            <a:ext cx="5295015" cy="3268957"/>
          </a:xfrm>
        </p:spPr>
        <p:txBody>
          <a:bodyPr>
            <a:normAutofit/>
          </a:bodyPr>
          <a:lstStyle/>
          <a:p>
            <a:pPr>
              <a:buFont typeface="Arial" panose="020B0604020202020204" pitchFamily="34" charset="0"/>
              <a:buChar char="•"/>
            </a:pPr>
            <a:r>
              <a:rPr lang="en-US" sz="2200"/>
              <a:t>Identifies missing values, NULL data, and inconsistencies in the dataset. Ensures data accuracy and completeness for better insights. Essential for making reliable data-driven decisions in movie analysis.</a:t>
            </a:r>
          </a:p>
        </p:txBody>
      </p:sp>
      <p:pic>
        <p:nvPicPr>
          <p:cNvPr id="5" name="Picture 4">
            <a:extLst>
              <a:ext uri="{FF2B5EF4-FFF2-40B4-BE49-F238E27FC236}">
                <a16:creationId xmlns:a16="http://schemas.microsoft.com/office/drawing/2014/main" id="{32A5B81D-CA2C-06B9-50F5-AE701AF763AC}"/>
              </a:ext>
            </a:extLst>
          </p:cNvPr>
          <p:cNvPicPr>
            <a:picLocks noChangeAspect="1"/>
          </p:cNvPicPr>
          <p:nvPr/>
        </p:nvPicPr>
        <p:blipFill>
          <a:blip r:embed="rId2"/>
          <a:stretch>
            <a:fillRect/>
          </a:stretch>
        </p:blipFill>
        <p:spPr>
          <a:xfrm>
            <a:off x="6019800" y="260298"/>
            <a:ext cx="2963913" cy="2586014"/>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F662A1D9-3A2D-A3F2-A6AF-E06EE745D28A}"/>
              </a:ext>
            </a:extLst>
          </p:cNvPr>
          <p:cNvPicPr>
            <a:picLocks noChangeAspect="1"/>
          </p:cNvPicPr>
          <p:nvPr/>
        </p:nvPicPr>
        <p:blipFill>
          <a:blip r:embed="rId3"/>
          <a:stretch>
            <a:fillRect/>
          </a:stretch>
        </p:blipFill>
        <p:spPr>
          <a:xfrm>
            <a:off x="8445910" y="2937501"/>
            <a:ext cx="3408536" cy="1567926"/>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6596AC04-7ADA-801B-3BB5-F6255DD5AEAA}"/>
              </a:ext>
            </a:extLst>
          </p:cNvPr>
          <p:cNvPicPr>
            <a:picLocks noChangeAspect="1"/>
          </p:cNvPicPr>
          <p:nvPr/>
        </p:nvPicPr>
        <p:blipFill>
          <a:blip r:embed="rId4"/>
          <a:stretch>
            <a:fillRect/>
          </a:stretch>
        </p:blipFill>
        <p:spPr>
          <a:xfrm>
            <a:off x="6464743" y="4696666"/>
            <a:ext cx="5431536" cy="190103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8879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4F2FC05-7D27-410F-BDA9-ADF4831368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9080D120-BD54-46E1-BA37-82F5E8089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3" y="633619"/>
            <a:ext cx="5457817"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978BC56-30B6-5BCE-AE5E-808B1001FDD4}"/>
              </a:ext>
            </a:extLst>
          </p:cNvPr>
          <p:cNvSpPr>
            <a:spLocks noGrp="1"/>
          </p:cNvSpPr>
          <p:nvPr>
            <p:ph type="title"/>
          </p:nvPr>
        </p:nvSpPr>
        <p:spPr>
          <a:xfrm>
            <a:off x="838198" y="978408"/>
            <a:ext cx="4607052" cy="1106424"/>
          </a:xfrm>
        </p:spPr>
        <p:txBody>
          <a:bodyPr>
            <a:normAutofit/>
          </a:bodyPr>
          <a:lstStyle/>
          <a:p>
            <a:r>
              <a:rPr lang="en-US" sz="3200" b="1" dirty="0"/>
              <a:t>Data Quality &amp; Validation</a:t>
            </a:r>
            <a:endParaRPr lang="en-US" sz="2900" dirty="0"/>
          </a:p>
        </p:txBody>
      </p:sp>
      <p:sp>
        <p:nvSpPr>
          <p:cNvPr id="14" name="Rectangle 13">
            <a:extLst>
              <a:ext uri="{FF2B5EF4-FFF2-40B4-BE49-F238E27FC236}">
                <a16:creationId xmlns:a16="http://schemas.microsoft.com/office/drawing/2014/main" id="{81D83946-74FA-498A-AC80-9926F041B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5"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5060D983-8B52-443A-8183-2A1DE0561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6" y="2185416"/>
            <a:ext cx="4446484"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FCA10425-77E5-7973-D98F-AD9E8281B140}"/>
              </a:ext>
            </a:extLst>
          </p:cNvPr>
          <p:cNvSpPr>
            <a:spLocks noGrp="1"/>
          </p:cNvSpPr>
          <p:nvPr>
            <p:ph idx="1"/>
          </p:nvPr>
        </p:nvSpPr>
        <p:spPr>
          <a:xfrm>
            <a:off x="841246" y="2368296"/>
            <a:ext cx="4607052" cy="3502152"/>
          </a:xfrm>
        </p:spPr>
        <p:txBody>
          <a:bodyPr>
            <a:normAutofit/>
          </a:bodyPr>
          <a:lstStyle/>
          <a:p>
            <a:pPr>
              <a:buFont typeface="Arial" panose="020B0604020202020204" pitchFamily="34" charset="0"/>
              <a:buChar char="•"/>
            </a:pPr>
            <a:r>
              <a:rPr lang="en-US" sz="1800"/>
              <a:t>Identifies missing values, NULL data, and inconsistencies in the dataset. Ensures data accuracy and completeness for better insights. Essential for making reliable data-driven decisions in movie analysis.</a:t>
            </a:r>
          </a:p>
        </p:txBody>
      </p:sp>
      <p:pic>
        <p:nvPicPr>
          <p:cNvPr id="5" name="Picture 4">
            <a:extLst>
              <a:ext uri="{FF2B5EF4-FFF2-40B4-BE49-F238E27FC236}">
                <a16:creationId xmlns:a16="http://schemas.microsoft.com/office/drawing/2014/main" id="{783E7AFD-6FCF-72EF-D330-587597F6F951}"/>
              </a:ext>
            </a:extLst>
          </p:cNvPr>
          <p:cNvPicPr>
            <a:picLocks noChangeAspect="1"/>
          </p:cNvPicPr>
          <p:nvPr/>
        </p:nvPicPr>
        <p:blipFill>
          <a:blip r:embed="rId2"/>
          <a:srcRect r="4336"/>
          <a:stretch/>
        </p:blipFill>
        <p:spPr>
          <a:xfrm>
            <a:off x="6335273" y="142374"/>
            <a:ext cx="4768320" cy="2915910"/>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0A3321D5-DD82-39E9-4DD6-2182E8F257F9}"/>
              </a:ext>
            </a:extLst>
          </p:cNvPr>
          <p:cNvPicPr>
            <a:picLocks noChangeAspect="1"/>
          </p:cNvPicPr>
          <p:nvPr/>
        </p:nvPicPr>
        <p:blipFill>
          <a:blip r:embed="rId3"/>
          <a:srcRect t="6450" r="3" b="12824"/>
          <a:stretch/>
        </p:blipFill>
        <p:spPr>
          <a:xfrm>
            <a:off x="6324600" y="3381581"/>
            <a:ext cx="5156210" cy="315312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461037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5" name="Rectangle 14">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93FCA0-AEFB-59D6-E529-99436A7086F6}"/>
              </a:ext>
            </a:extLst>
          </p:cNvPr>
          <p:cNvSpPr>
            <a:spLocks noGrp="1"/>
          </p:cNvSpPr>
          <p:nvPr>
            <p:ph type="title"/>
          </p:nvPr>
        </p:nvSpPr>
        <p:spPr>
          <a:xfrm>
            <a:off x="761803" y="350196"/>
            <a:ext cx="4646904" cy="1624520"/>
          </a:xfrm>
        </p:spPr>
        <p:txBody>
          <a:bodyPr anchor="ctr">
            <a:normAutofit/>
          </a:bodyPr>
          <a:lstStyle/>
          <a:p>
            <a:r>
              <a:rPr lang="en-US" sz="4000"/>
              <a:t>Insights</a:t>
            </a:r>
          </a:p>
        </p:txBody>
      </p:sp>
      <p:sp>
        <p:nvSpPr>
          <p:cNvPr id="7" name="Rectangle 4">
            <a:extLst>
              <a:ext uri="{FF2B5EF4-FFF2-40B4-BE49-F238E27FC236}">
                <a16:creationId xmlns:a16="http://schemas.microsoft.com/office/drawing/2014/main" id="{AA307E3D-18A5-87F5-FF98-50F4B3FB8706}"/>
              </a:ext>
            </a:extLst>
          </p:cNvPr>
          <p:cNvSpPr>
            <a:spLocks noGrp="1" noChangeArrowheads="1"/>
          </p:cNvSpPr>
          <p:nvPr>
            <p:ph idx="1"/>
          </p:nvPr>
        </p:nvSpPr>
        <p:spPr bwMode="auto">
          <a:xfrm>
            <a:off x="761802" y="2743200"/>
            <a:ext cx="4646905" cy="361314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marR="0" lvl="0" defTabSz="914400" rtl="0" eaLnBrk="0" fontAlgn="base" latinLnBrk="0" hangingPunct="0">
              <a:spcBef>
                <a:spcPct val="0"/>
              </a:spcBef>
              <a:spcAft>
                <a:spcPts val="600"/>
              </a:spcAft>
              <a:buClrTx/>
              <a:buSzTx/>
              <a:buFont typeface="Wingdings" panose="05000000000000000000" pitchFamily="2" charset="2"/>
              <a:buChar char="Ø"/>
              <a:tabLst/>
            </a:pPr>
            <a:r>
              <a:rPr kumimoji="0" lang="en-US" altLang="en-US" sz="1400" b="1" i="0" u="none" strike="noStrike" cap="none" normalizeH="0" baseline="0" dirty="0">
                <a:ln>
                  <a:noFill/>
                </a:ln>
                <a:effectLst/>
                <a:latin typeface="Arial" panose="020B0604020202020204" pitchFamily="34" charset="0"/>
              </a:rPr>
              <a:t>Popular Genres:</a:t>
            </a:r>
            <a:r>
              <a:rPr kumimoji="0" lang="en-US" altLang="en-US" sz="1400" b="0" i="0" u="none" strike="noStrike" cap="none" normalizeH="0" baseline="0" dirty="0">
                <a:ln>
                  <a:noFill/>
                </a:ln>
                <a:effectLst/>
                <a:latin typeface="Arial" panose="020B0604020202020204" pitchFamily="34" charset="0"/>
              </a:rPr>
              <a:t> Drama and Action dominate movie production.</a:t>
            </a: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kumimoji="0" lang="en-US" altLang="en-US" sz="1400" b="1" i="0" u="none" strike="noStrike" cap="none" normalizeH="0" baseline="0" dirty="0">
                <a:ln>
                  <a:noFill/>
                </a:ln>
                <a:effectLst/>
                <a:latin typeface="Arial" panose="020B0604020202020204" pitchFamily="34" charset="0"/>
              </a:rPr>
              <a:t>Ratings Impact:</a:t>
            </a:r>
            <a:r>
              <a:rPr kumimoji="0" lang="en-US" altLang="en-US" sz="1400" b="0" i="0" u="none" strike="noStrike" cap="none" normalizeH="0" baseline="0" dirty="0">
                <a:ln>
                  <a:noFill/>
                </a:ln>
                <a:effectLst/>
                <a:latin typeface="Arial" panose="020B0604020202020204" pitchFamily="34" charset="0"/>
              </a:rPr>
              <a:t> Higher-rated movies get more audience engagement.</a:t>
            </a: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kumimoji="0" lang="en-US" altLang="en-US" sz="1400" b="1" i="0" u="none" strike="noStrike" cap="none" normalizeH="0" baseline="0" dirty="0">
                <a:ln>
                  <a:noFill/>
                </a:ln>
                <a:effectLst/>
                <a:latin typeface="Arial" panose="020B0604020202020204" pitchFamily="34" charset="0"/>
              </a:rPr>
              <a:t>Top Studios:</a:t>
            </a:r>
            <a:r>
              <a:rPr kumimoji="0" lang="en-US" altLang="en-US" sz="1400" b="0" i="0" u="none" strike="noStrike" cap="none" normalizeH="0" baseline="0" dirty="0">
                <a:ln>
                  <a:noFill/>
                </a:ln>
                <a:effectLst/>
                <a:latin typeface="Arial" panose="020B0604020202020204" pitchFamily="34" charset="0"/>
              </a:rPr>
              <a:t> A few production companies lead the industry.</a:t>
            </a: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kumimoji="0" lang="en-US" altLang="en-US" sz="1400" b="1" i="0" u="none" strike="noStrike" cap="none" normalizeH="0" baseline="0" dirty="0">
                <a:ln>
                  <a:noFill/>
                </a:ln>
                <a:effectLst/>
                <a:latin typeface="Arial" panose="020B0604020202020204" pitchFamily="34" charset="0"/>
              </a:rPr>
              <a:t>Movie Duration:</a:t>
            </a:r>
            <a:r>
              <a:rPr kumimoji="0" lang="en-US" altLang="en-US" sz="1400" b="0" i="0" u="none" strike="noStrike" cap="none" normalizeH="0" baseline="0" dirty="0">
                <a:ln>
                  <a:noFill/>
                </a:ln>
                <a:effectLst/>
                <a:latin typeface="Arial" panose="020B0604020202020204" pitchFamily="34" charset="0"/>
              </a:rPr>
              <a:t> Action films are longer; Comedy/Horror are shorter.</a:t>
            </a: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kumimoji="0" lang="en-US" altLang="en-US" sz="1400" b="1" i="0" u="none" strike="noStrike" cap="none" normalizeH="0" baseline="0" dirty="0">
                <a:ln>
                  <a:noFill/>
                </a:ln>
                <a:effectLst/>
                <a:latin typeface="Arial" panose="020B0604020202020204" pitchFamily="34" charset="0"/>
              </a:rPr>
              <a:t>Regional Influence:</a:t>
            </a:r>
            <a:r>
              <a:rPr kumimoji="0" lang="en-US" altLang="en-US" sz="1400" b="0" i="0" u="none" strike="noStrike" cap="none" normalizeH="0" baseline="0" dirty="0">
                <a:ln>
                  <a:noFill/>
                </a:ln>
                <a:effectLst/>
                <a:latin typeface="Arial" panose="020B0604020202020204" pitchFamily="34" charset="0"/>
              </a:rPr>
              <a:t> USA &amp; India produce the most movies.</a:t>
            </a: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kumimoji="0" lang="en-US" altLang="en-US" sz="1400" b="1" i="0" u="none" strike="noStrike" cap="none" normalizeH="0" baseline="0" dirty="0">
                <a:ln>
                  <a:noFill/>
                </a:ln>
                <a:effectLst/>
                <a:latin typeface="Arial" panose="020B0604020202020204" pitchFamily="34" charset="0"/>
              </a:rPr>
              <a:t>Director/Actor Effect:</a:t>
            </a:r>
            <a:r>
              <a:rPr kumimoji="0" lang="en-US" altLang="en-US" sz="1400" b="0" i="0" u="none" strike="noStrike" cap="none" normalizeH="0" baseline="0" dirty="0">
                <a:ln>
                  <a:noFill/>
                </a:ln>
                <a:effectLst/>
                <a:latin typeface="Arial" panose="020B0604020202020204" pitchFamily="34" charset="0"/>
              </a:rPr>
              <a:t> Some consistently create high or low-rated films.</a:t>
            </a: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kumimoji="0" lang="en-US" altLang="en-US" sz="1400" b="1" i="0" u="none" strike="noStrike" cap="none" normalizeH="0" baseline="0" dirty="0">
                <a:ln>
                  <a:noFill/>
                </a:ln>
                <a:effectLst/>
                <a:latin typeface="Arial" panose="020B0604020202020204" pitchFamily="34" charset="0"/>
              </a:rPr>
              <a:t>Yearly Trends:</a:t>
            </a:r>
            <a:r>
              <a:rPr kumimoji="0" lang="en-US" altLang="en-US" sz="1400" b="0" i="0" u="none" strike="noStrike" cap="none" normalizeH="0" baseline="0" dirty="0">
                <a:ln>
                  <a:noFill/>
                </a:ln>
                <a:effectLst/>
                <a:latin typeface="Arial" panose="020B0604020202020204" pitchFamily="34" charset="0"/>
              </a:rPr>
              <a:t> Movie production varies over time.</a:t>
            </a: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kumimoji="0" lang="en-US" altLang="en-US" sz="1400" b="1" i="0" u="none" strike="noStrike" cap="none" normalizeH="0" baseline="0" dirty="0">
                <a:ln>
                  <a:noFill/>
                </a:ln>
                <a:effectLst/>
                <a:latin typeface="Arial" panose="020B0604020202020204" pitchFamily="34" charset="0"/>
              </a:rPr>
              <a:t>Data Gaps:</a:t>
            </a:r>
            <a:r>
              <a:rPr kumimoji="0" lang="en-US" altLang="en-US" sz="1400" b="0" i="0" u="none" strike="noStrike" cap="none" normalizeH="0" baseline="0" dirty="0">
                <a:ln>
                  <a:noFill/>
                </a:ln>
                <a:effectLst/>
                <a:latin typeface="Arial" panose="020B0604020202020204" pitchFamily="34" charset="0"/>
              </a:rPr>
              <a:t> Missing values affect analysis accuracy. </a:t>
            </a:r>
          </a:p>
        </p:txBody>
      </p:sp>
      <p:pic>
        <p:nvPicPr>
          <p:cNvPr id="9" name="Picture 8">
            <a:extLst>
              <a:ext uri="{FF2B5EF4-FFF2-40B4-BE49-F238E27FC236}">
                <a16:creationId xmlns:a16="http://schemas.microsoft.com/office/drawing/2014/main" id="{882528D7-FB86-8519-029C-8FCF100CC7BE}"/>
              </a:ext>
            </a:extLst>
          </p:cNvPr>
          <p:cNvPicPr>
            <a:picLocks noChangeAspect="1"/>
          </p:cNvPicPr>
          <p:nvPr/>
        </p:nvPicPr>
        <p:blipFill>
          <a:blip r:embed="rId2"/>
          <a:srcRect l="50001" r="-56"/>
          <a:stretch/>
        </p:blipFill>
        <p:spPr>
          <a:xfrm>
            <a:off x="6096000" y="1"/>
            <a:ext cx="6102825" cy="6858000"/>
          </a:xfrm>
          <a:prstGeom prst="rect">
            <a:avLst/>
          </a:prstGeom>
        </p:spPr>
      </p:pic>
    </p:spTree>
    <p:extLst>
      <p:ext uri="{BB962C8B-B14F-4D97-AF65-F5344CB8AC3E}">
        <p14:creationId xmlns:p14="http://schemas.microsoft.com/office/powerpoint/2010/main" val="9986351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BA9D4B-E5D2-0924-CA92-A6367292BFC2}"/>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dirty="0"/>
              <a:t>Thank you</a:t>
            </a:r>
          </a:p>
        </p:txBody>
      </p:sp>
      <p:sp>
        <p:nvSpPr>
          <p:cNvPr id="17"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erson sitting at a desk looking at a large screen with data&#10;&#10;Description automatically generated">
            <a:extLst>
              <a:ext uri="{FF2B5EF4-FFF2-40B4-BE49-F238E27FC236}">
                <a16:creationId xmlns:a16="http://schemas.microsoft.com/office/drawing/2014/main" id="{DA9C4F07-35F3-21F4-61BF-4C123D20CF7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b="30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083934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725A87-E830-B97B-398C-55E05E37787B}"/>
              </a:ext>
            </a:extLst>
          </p:cNvPr>
          <p:cNvSpPr>
            <a:spLocks noGrp="1"/>
          </p:cNvSpPr>
          <p:nvPr>
            <p:ph type="title"/>
          </p:nvPr>
        </p:nvSpPr>
        <p:spPr>
          <a:xfrm>
            <a:off x="761803" y="350196"/>
            <a:ext cx="4646904" cy="1624520"/>
          </a:xfrm>
        </p:spPr>
        <p:txBody>
          <a:bodyPr anchor="ctr">
            <a:normAutofit/>
          </a:bodyPr>
          <a:lstStyle/>
          <a:p>
            <a:r>
              <a:rPr lang="en-US" sz="4000" b="1"/>
              <a:t>Project Objective</a:t>
            </a:r>
            <a:br>
              <a:rPr lang="en-US" sz="4000" b="1"/>
            </a:br>
            <a:endParaRPr lang="en-US" sz="4000"/>
          </a:p>
        </p:txBody>
      </p:sp>
      <p:sp>
        <p:nvSpPr>
          <p:cNvPr id="3" name="Content Placeholder 2">
            <a:extLst>
              <a:ext uri="{FF2B5EF4-FFF2-40B4-BE49-F238E27FC236}">
                <a16:creationId xmlns:a16="http://schemas.microsoft.com/office/drawing/2014/main" id="{265CC20F-BF50-9CA2-8970-E4ABC136B00E}"/>
              </a:ext>
            </a:extLst>
          </p:cNvPr>
          <p:cNvSpPr>
            <a:spLocks noGrp="1"/>
          </p:cNvSpPr>
          <p:nvPr>
            <p:ph idx="1"/>
          </p:nvPr>
        </p:nvSpPr>
        <p:spPr>
          <a:xfrm>
            <a:off x="761802" y="2743200"/>
            <a:ext cx="4646905" cy="3613149"/>
          </a:xfrm>
        </p:spPr>
        <p:txBody>
          <a:bodyPr anchor="ctr">
            <a:normAutofit/>
          </a:bodyPr>
          <a:lstStyle/>
          <a:p>
            <a:pPr>
              <a:buFont typeface="Arial" panose="020B0604020202020204" pitchFamily="34" charset="0"/>
              <a:buChar char="•"/>
            </a:pPr>
            <a:r>
              <a:rPr lang="en-US" sz="1600"/>
              <a:t>Analyze movie industry trends based on audience engagement, financial success, and production patterns.</a:t>
            </a:r>
          </a:p>
          <a:p>
            <a:pPr>
              <a:buFont typeface="Arial" panose="020B0604020202020204" pitchFamily="34" charset="0"/>
              <a:buChar char="•"/>
            </a:pPr>
            <a:r>
              <a:rPr lang="en-US" sz="1600"/>
              <a:t>Identify key factors contributing to movie popularity, including genres, actors, and ratings.</a:t>
            </a:r>
          </a:p>
          <a:p>
            <a:pPr>
              <a:buFont typeface="Arial" panose="020B0604020202020204" pitchFamily="34" charset="0"/>
              <a:buChar char="•"/>
            </a:pPr>
            <a:r>
              <a:rPr lang="en-US" sz="1600"/>
              <a:t>Evaluate the impact of production companies, languages, and regional preferences on movie success.</a:t>
            </a:r>
          </a:p>
          <a:p>
            <a:pPr>
              <a:buFont typeface="Arial" panose="020B0604020202020204" pitchFamily="34" charset="0"/>
              <a:buChar char="•"/>
            </a:pPr>
            <a:r>
              <a:rPr lang="en-US" sz="1600"/>
              <a:t>Examine historical trends to understand shifts in filmmaking and audience preferences.</a:t>
            </a:r>
          </a:p>
          <a:p>
            <a:pPr>
              <a:buFont typeface="Arial" panose="020B0604020202020204" pitchFamily="34" charset="0"/>
              <a:buChar char="•"/>
            </a:pPr>
            <a:r>
              <a:rPr lang="en-US" sz="1600"/>
              <a:t>Ensure data quality by identifying missing or inconsistent values in the dataset.</a:t>
            </a:r>
          </a:p>
          <a:p>
            <a:endParaRPr lang="en-US" sz="1600"/>
          </a:p>
        </p:txBody>
      </p:sp>
      <p:pic>
        <p:nvPicPr>
          <p:cNvPr id="5" name="Picture 4" descr="Film reel and slate">
            <a:extLst>
              <a:ext uri="{FF2B5EF4-FFF2-40B4-BE49-F238E27FC236}">
                <a16:creationId xmlns:a16="http://schemas.microsoft.com/office/drawing/2014/main" id="{1C3818DA-C31A-22C8-4F0F-3040CE700835}"/>
              </a:ext>
            </a:extLst>
          </p:cNvPr>
          <p:cNvPicPr>
            <a:picLocks noChangeAspect="1"/>
          </p:cNvPicPr>
          <p:nvPr/>
        </p:nvPicPr>
        <p:blipFill>
          <a:blip r:embed="rId2"/>
          <a:srcRect l="10473" r="30127" b="-2"/>
          <a:stretch/>
        </p:blipFill>
        <p:spPr>
          <a:xfrm>
            <a:off x="6096000" y="1"/>
            <a:ext cx="6102825" cy="6858000"/>
          </a:xfrm>
          <a:prstGeom prst="rect">
            <a:avLst/>
          </a:prstGeom>
        </p:spPr>
      </p:pic>
    </p:spTree>
    <p:extLst>
      <p:ext uri="{BB962C8B-B14F-4D97-AF65-F5344CB8AC3E}">
        <p14:creationId xmlns:p14="http://schemas.microsoft.com/office/powerpoint/2010/main" val="2928118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heater chairs arranged based on their colors">
            <a:extLst>
              <a:ext uri="{FF2B5EF4-FFF2-40B4-BE49-F238E27FC236}">
                <a16:creationId xmlns:a16="http://schemas.microsoft.com/office/drawing/2014/main" id="{F2E5C1C3-6340-3D81-F19B-FAC2BB95CCA3}"/>
              </a:ext>
            </a:extLst>
          </p:cNvPr>
          <p:cNvPicPr>
            <a:picLocks noChangeAspect="1"/>
          </p:cNvPicPr>
          <p:nvPr/>
        </p:nvPicPr>
        <p:blipFill>
          <a:blip r:embed="rId2"/>
          <a:srcRect l="25972" r="14762" b="-1"/>
          <a:stretch/>
        </p:blipFill>
        <p:spPr>
          <a:xfrm>
            <a:off x="6103027" y="10"/>
            <a:ext cx="6088971" cy="6857990"/>
          </a:xfrm>
          <a:prstGeom prst="rect">
            <a:avLst/>
          </a:prstGeom>
        </p:spPr>
      </p:pic>
      <p:sp useBgFill="1">
        <p:nvSpPr>
          <p:cNvPr id="11" name="Rectangle 1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E3636B-3375-B564-C8BE-A76CEAC02533}"/>
              </a:ext>
            </a:extLst>
          </p:cNvPr>
          <p:cNvSpPr>
            <a:spLocks noGrp="1"/>
          </p:cNvSpPr>
          <p:nvPr>
            <p:ph type="title"/>
          </p:nvPr>
        </p:nvSpPr>
        <p:spPr>
          <a:xfrm>
            <a:off x="761801" y="328512"/>
            <a:ext cx="4778387" cy="1628970"/>
          </a:xfrm>
        </p:spPr>
        <p:txBody>
          <a:bodyPr anchor="ctr">
            <a:normAutofit/>
          </a:bodyPr>
          <a:lstStyle/>
          <a:p>
            <a:r>
              <a:rPr lang="en-US" sz="4000" b="1"/>
              <a:t>Project Goals</a:t>
            </a:r>
            <a:endParaRPr lang="en-US" sz="4000"/>
          </a:p>
        </p:txBody>
      </p:sp>
      <p:sp>
        <p:nvSpPr>
          <p:cNvPr id="3" name="Content Placeholder 2">
            <a:extLst>
              <a:ext uri="{FF2B5EF4-FFF2-40B4-BE49-F238E27FC236}">
                <a16:creationId xmlns:a16="http://schemas.microsoft.com/office/drawing/2014/main" id="{2CA9FD46-1EB0-7076-A1A6-66A1D129DC1C}"/>
              </a:ext>
            </a:extLst>
          </p:cNvPr>
          <p:cNvSpPr>
            <a:spLocks noGrp="1"/>
          </p:cNvSpPr>
          <p:nvPr>
            <p:ph idx="1"/>
          </p:nvPr>
        </p:nvSpPr>
        <p:spPr>
          <a:xfrm>
            <a:off x="761801" y="2884929"/>
            <a:ext cx="4659756" cy="3374137"/>
          </a:xfrm>
        </p:spPr>
        <p:txBody>
          <a:bodyPr anchor="ctr">
            <a:normAutofit/>
          </a:bodyPr>
          <a:lstStyle/>
          <a:p>
            <a:pPr marL="0" indent="0">
              <a:buNone/>
            </a:pPr>
            <a:endParaRPr lang="en-US" sz="1300" b="1"/>
          </a:p>
          <a:p>
            <a:pPr>
              <a:buFont typeface="Arial" panose="020B0604020202020204" pitchFamily="34" charset="0"/>
              <a:buChar char="•"/>
            </a:pPr>
            <a:r>
              <a:rPr lang="en-US" sz="1300" b="1"/>
              <a:t>Data Exploration:</a:t>
            </a:r>
            <a:r>
              <a:rPr lang="en-US" sz="1300"/>
              <a:t> Understand the structure of the database and identify key insights.</a:t>
            </a:r>
          </a:p>
          <a:p>
            <a:pPr>
              <a:buFont typeface="Arial" panose="020B0604020202020204" pitchFamily="34" charset="0"/>
              <a:buChar char="•"/>
            </a:pPr>
            <a:r>
              <a:rPr lang="en-US" sz="1300" b="1"/>
              <a:t>Movie Performance Analysis:</a:t>
            </a:r>
            <a:r>
              <a:rPr lang="en-US" sz="1300"/>
              <a:t> Determine the highest-rated and most popular movies.</a:t>
            </a:r>
          </a:p>
          <a:p>
            <a:pPr>
              <a:buFont typeface="Arial" panose="020B0604020202020204" pitchFamily="34" charset="0"/>
              <a:buChar char="•"/>
            </a:pPr>
            <a:r>
              <a:rPr lang="en-US" sz="1300" b="1"/>
              <a:t>Industry Contributor Insights:</a:t>
            </a:r>
            <a:r>
              <a:rPr lang="en-US" sz="1300"/>
              <a:t> Identify the most influential directors, actors, and production companies.</a:t>
            </a:r>
          </a:p>
          <a:p>
            <a:pPr>
              <a:buFont typeface="Arial" panose="020B0604020202020204" pitchFamily="34" charset="0"/>
              <a:buChar char="•"/>
            </a:pPr>
            <a:r>
              <a:rPr lang="en-US" sz="1300" b="1"/>
              <a:t>Genre &amp; Audience Trends:</a:t>
            </a:r>
            <a:r>
              <a:rPr lang="en-US" sz="1300"/>
              <a:t> Analyze the popularity and engagement levels of different movie genres.</a:t>
            </a:r>
          </a:p>
          <a:p>
            <a:pPr>
              <a:buFont typeface="Arial" panose="020B0604020202020204" pitchFamily="34" charset="0"/>
              <a:buChar char="•"/>
            </a:pPr>
            <a:r>
              <a:rPr lang="en-US" sz="1300" b="1"/>
              <a:t>Time-Based Trends:</a:t>
            </a:r>
            <a:r>
              <a:rPr lang="en-US" sz="1300"/>
              <a:t> Study how movie production and success have evolved over time.</a:t>
            </a:r>
          </a:p>
          <a:p>
            <a:pPr>
              <a:buFont typeface="Arial" panose="020B0604020202020204" pitchFamily="34" charset="0"/>
              <a:buChar char="•"/>
            </a:pPr>
            <a:r>
              <a:rPr lang="en-US" sz="1300" b="1"/>
              <a:t>Data Validation:</a:t>
            </a:r>
            <a:r>
              <a:rPr lang="en-US" sz="1300"/>
              <a:t> Detect and address missing values or inconsistencies for accurate analysis</a:t>
            </a:r>
          </a:p>
          <a:p>
            <a:endParaRPr lang="en-US" sz="1300"/>
          </a:p>
        </p:txBody>
      </p:sp>
    </p:spTree>
    <p:extLst>
      <p:ext uri="{BB962C8B-B14F-4D97-AF65-F5344CB8AC3E}">
        <p14:creationId xmlns:p14="http://schemas.microsoft.com/office/powerpoint/2010/main" val="1155400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550F5B9-399F-4FAD-AE6C-ED65F9A43A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C062E60F-5CD4-4268-8359-807663468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288350"/>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C5D1D44-CA1C-1682-0A34-F9CA2008619C}"/>
              </a:ext>
            </a:extLst>
          </p:cNvPr>
          <p:cNvSpPr>
            <a:spLocks noGrp="1"/>
          </p:cNvSpPr>
          <p:nvPr>
            <p:ph type="title"/>
          </p:nvPr>
        </p:nvSpPr>
        <p:spPr>
          <a:xfrm>
            <a:off x="841248" y="510047"/>
            <a:ext cx="3300984" cy="1645920"/>
          </a:xfrm>
        </p:spPr>
        <p:txBody>
          <a:bodyPr>
            <a:normAutofit/>
          </a:bodyPr>
          <a:lstStyle/>
          <a:p>
            <a:r>
              <a:rPr lang="en-US" sz="2800" b="1"/>
              <a:t>Movie Popularity &amp; Audience Engagement</a:t>
            </a:r>
            <a:br>
              <a:rPr lang="en-US" sz="2800" b="1"/>
            </a:br>
            <a:endParaRPr lang="en-US" sz="2800"/>
          </a:p>
        </p:txBody>
      </p:sp>
      <p:sp>
        <p:nvSpPr>
          <p:cNvPr id="15" name="Rectangle 14">
            <a:extLst>
              <a:ext uri="{FF2B5EF4-FFF2-40B4-BE49-F238E27FC236}">
                <a16:creationId xmlns:a16="http://schemas.microsoft.com/office/drawing/2014/main" id="{BB341EC3-1810-4D33-BA3F-E2D0AA0EC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980964"/>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0127CDE-2B99-47A8-BB3C-7D1751910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10864" y="1323863"/>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AE0ACFA-1B23-D102-E535-0898EB12B1A2}"/>
              </a:ext>
            </a:extLst>
          </p:cNvPr>
          <p:cNvSpPr>
            <a:spLocks noGrp="1"/>
          </p:cNvSpPr>
          <p:nvPr>
            <p:ph idx="1"/>
          </p:nvPr>
        </p:nvSpPr>
        <p:spPr>
          <a:xfrm>
            <a:off x="4581144" y="510047"/>
            <a:ext cx="6858000" cy="1645920"/>
          </a:xfrm>
        </p:spPr>
        <p:txBody>
          <a:bodyPr anchor="ctr">
            <a:normAutofit/>
          </a:bodyPr>
          <a:lstStyle/>
          <a:p>
            <a:pPr>
              <a:buFont typeface="Arial" panose="020B0604020202020204" pitchFamily="34" charset="0"/>
              <a:buChar char="•"/>
            </a:pPr>
            <a:r>
              <a:rPr lang="en-US" sz="1800"/>
              <a:t>Analyzes how movies perform based on ratings, votes, and audience reception. Identifies top-rated movies, actors, and trends in viewer preferences. Helps understand what factors contribute to a movie’s popularity.</a:t>
            </a:r>
          </a:p>
        </p:txBody>
      </p:sp>
      <p:pic>
        <p:nvPicPr>
          <p:cNvPr id="4" name="Picture 3">
            <a:extLst>
              <a:ext uri="{FF2B5EF4-FFF2-40B4-BE49-F238E27FC236}">
                <a16:creationId xmlns:a16="http://schemas.microsoft.com/office/drawing/2014/main" id="{DFE0346F-D7E5-B79B-26BD-1B792D7237DB}"/>
              </a:ext>
            </a:extLst>
          </p:cNvPr>
          <p:cNvPicPr>
            <a:picLocks noChangeAspect="1"/>
          </p:cNvPicPr>
          <p:nvPr/>
        </p:nvPicPr>
        <p:blipFill>
          <a:blip r:embed="rId2"/>
          <a:stretch>
            <a:fillRect/>
          </a:stretch>
        </p:blipFill>
        <p:spPr>
          <a:xfrm>
            <a:off x="559175" y="3195484"/>
            <a:ext cx="3966517" cy="2657566"/>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5CDE27E3-F78B-8096-4CCC-093AEB14C1E0}"/>
              </a:ext>
            </a:extLst>
          </p:cNvPr>
          <p:cNvPicPr>
            <a:picLocks noChangeAspect="1"/>
          </p:cNvPicPr>
          <p:nvPr/>
        </p:nvPicPr>
        <p:blipFill>
          <a:blip r:embed="rId3"/>
          <a:stretch>
            <a:fillRect/>
          </a:stretch>
        </p:blipFill>
        <p:spPr>
          <a:xfrm>
            <a:off x="5136323" y="2528516"/>
            <a:ext cx="3887103" cy="2089317"/>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919058E6-E97D-3883-CC7F-A3A3491576C9}"/>
              </a:ext>
            </a:extLst>
          </p:cNvPr>
          <p:cNvPicPr>
            <a:picLocks noChangeAspect="1"/>
          </p:cNvPicPr>
          <p:nvPr/>
        </p:nvPicPr>
        <p:blipFill>
          <a:blip r:embed="rId4"/>
          <a:stretch>
            <a:fillRect/>
          </a:stretch>
        </p:blipFill>
        <p:spPr>
          <a:xfrm>
            <a:off x="7079874" y="4798022"/>
            <a:ext cx="3816830" cy="18797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645007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4F2FC05-7D27-410F-BDA9-ADF4831368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9080D120-BD54-46E1-BA37-82F5E8089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3" y="633619"/>
            <a:ext cx="5457817"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0DEE2EC-A470-F6FA-532D-3F7CB4FA6084}"/>
              </a:ext>
            </a:extLst>
          </p:cNvPr>
          <p:cNvSpPr>
            <a:spLocks noGrp="1"/>
          </p:cNvSpPr>
          <p:nvPr>
            <p:ph type="title"/>
          </p:nvPr>
        </p:nvSpPr>
        <p:spPr>
          <a:xfrm>
            <a:off x="838198" y="978408"/>
            <a:ext cx="4607052" cy="1106424"/>
          </a:xfrm>
        </p:spPr>
        <p:txBody>
          <a:bodyPr>
            <a:normAutofit/>
          </a:bodyPr>
          <a:lstStyle/>
          <a:p>
            <a:r>
              <a:rPr lang="en-US" sz="2200" b="1"/>
              <a:t>Movie Popularity &amp; Audience Engagement</a:t>
            </a:r>
            <a:br>
              <a:rPr lang="en-US" sz="2200" b="1"/>
            </a:br>
            <a:endParaRPr lang="en-US" sz="2200"/>
          </a:p>
        </p:txBody>
      </p:sp>
      <p:sp>
        <p:nvSpPr>
          <p:cNvPr id="14" name="Rectangle 13">
            <a:extLst>
              <a:ext uri="{FF2B5EF4-FFF2-40B4-BE49-F238E27FC236}">
                <a16:creationId xmlns:a16="http://schemas.microsoft.com/office/drawing/2014/main" id="{81D83946-74FA-498A-AC80-9926F041B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5"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5060D983-8B52-443A-8183-2A1DE0561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6" y="2185416"/>
            <a:ext cx="4446484"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A1E9B2D-5DAE-A5A6-BC52-AC0787F748A4}"/>
              </a:ext>
            </a:extLst>
          </p:cNvPr>
          <p:cNvSpPr>
            <a:spLocks noGrp="1"/>
          </p:cNvSpPr>
          <p:nvPr>
            <p:ph idx="1"/>
          </p:nvPr>
        </p:nvSpPr>
        <p:spPr>
          <a:xfrm>
            <a:off x="841246" y="2368296"/>
            <a:ext cx="4607052" cy="3502152"/>
          </a:xfrm>
        </p:spPr>
        <p:txBody>
          <a:bodyPr>
            <a:normAutofit/>
          </a:bodyPr>
          <a:lstStyle/>
          <a:p>
            <a:pPr>
              <a:buFont typeface="Arial" panose="020B0604020202020204" pitchFamily="34" charset="0"/>
              <a:buChar char="•"/>
            </a:pPr>
            <a:r>
              <a:rPr lang="en-US" sz="1800"/>
              <a:t>Analyzes how movies perform based on ratings, votes, and audience reception. Identifies top-rated movies, actors, and trends in viewer preferences. Helps understand what factors contribute to a movie’s popularity.</a:t>
            </a:r>
          </a:p>
          <a:p>
            <a:endParaRPr lang="en-US" sz="1800"/>
          </a:p>
        </p:txBody>
      </p:sp>
      <p:pic>
        <p:nvPicPr>
          <p:cNvPr id="5" name="Picture 4">
            <a:extLst>
              <a:ext uri="{FF2B5EF4-FFF2-40B4-BE49-F238E27FC236}">
                <a16:creationId xmlns:a16="http://schemas.microsoft.com/office/drawing/2014/main" id="{6D2A6957-09AA-29C1-0CCF-4EC12C911859}"/>
              </a:ext>
            </a:extLst>
          </p:cNvPr>
          <p:cNvPicPr>
            <a:picLocks noChangeAspect="1"/>
          </p:cNvPicPr>
          <p:nvPr/>
        </p:nvPicPr>
        <p:blipFill>
          <a:blip r:embed="rId2"/>
          <a:srcRect t="20323" r="3" b="3"/>
          <a:stretch/>
        </p:blipFill>
        <p:spPr>
          <a:xfrm>
            <a:off x="6446519" y="274331"/>
            <a:ext cx="4485875" cy="2743190"/>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2778FB07-0507-B960-D2AC-61720D58CCAD}"/>
              </a:ext>
            </a:extLst>
          </p:cNvPr>
          <p:cNvPicPr>
            <a:picLocks noChangeAspect="1"/>
          </p:cNvPicPr>
          <p:nvPr/>
        </p:nvPicPr>
        <p:blipFill>
          <a:blip r:embed="rId3"/>
          <a:srcRect t="1368" r="3" b="3"/>
          <a:stretch/>
        </p:blipFill>
        <p:spPr>
          <a:xfrm>
            <a:off x="6446519" y="3659281"/>
            <a:ext cx="4782167" cy="29243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96726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550F5B9-399F-4FAD-AE6C-ED65F9A43A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C062E60F-5CD4-4268-8359-807663468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288350"/>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C355BA0-DBB8-43DC-319E-3DD1976277F2}"/>
              </a:ext>
            </a:extLst>
          </p:cNvPr>
          <p:cNvSpPr>
            <a:spLocks noGrp="1"/>
          </p:cNvSpPr>
          <p:nvPr>
            <p:ph type="title"/>
          </p:nvPr>
        </p:nvSpPr>
        <p:spPr>
          <a:xfrm>
            <a:off x="841248" y="510047"/>
            <a:ext cx="3300984" cy="1645920"/>
          </a:xfrm>
        </p:spPr>
        <p:txBody>
          <a:bodyPr>
            <a:normAutofit/>
          </a:bodyPr>
          <a:lstStyle/>
          <a:p>
            <a:r>
              <a:rPr lang="en-US" sz="2800" b="1"/>
              <a:t>Genre &amp; Content Trends</a:t>
            </a:r>
            <a:br>
              <a:rPr lang="en-US" sz="2800" b="1"/>
            </a:br>
            <a:endParaRPr lang="en-US" sz="2800"/>
          </a:p>
        </p:txBody>
      </p:sp>
      <p:sp>
        <p:nvSpPr>
          <p:cNvPr id="15" name="Rectangle 14">
            <a:extLst>
              <a:ext uri="{FF2B5EF4-FFF2-40B4-BE49-F238E27FC236}">
                <a16:creationId xmlns:a16="http://schemas.microsoft.com/office/drawing/2014/main" id="{BB341EC3-1810-4D33-BA3F-E2D0AA0EC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980964"/>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0127CDE-2B99-47A8-BB3C-7D1751910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10864" y="1323863"/>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47B4BB9-1C07-B20D-596F-D6515E3942CB}"/>
              </a:ext>
            </a:extLst>
          </p:cNvPr>
          <p:cNvSpPr>
            <a:spLocks noGrp="1"/>
          </p:cNvSpPr>
          <p:nvPr>
            <p:ph idx="1"/>
          </p:nvPr>
        </p:nvSpPr>
        <p:spPr>
          <a:xfrm>
            <a:off x="4581144" y="510047"/>
            <a:ext cx="6858000" cy="1645920"/>
          </a:xfrm>
        </p:spPr>
        <p:txBody>
          <a:bodyPr anchor="ctr">
            <a:normAutofit/>
          </a:bodyPr>
          <a:lstStyle/>
          <a:p>
            <a:pPr marL="0" indent="0">
              <a:buNone/>
            </a:pPr>
            <a:r>
              <a:rPr lang="en-US" sz="1800"/>
              <a:t>Examines how different genres perform in terms of movie count, duration, and audience preferences. Helps identify the most popular genres and content patterns. Provides insights into genre-based storytelling trends over time.</a:t>
            </a:r>
          </a:p>
        </p:txBody>
      </p:sp>
      <p:pic>
        <p:nvPicPr>
          <p:cNvPr id="6" name="Picture 5">
            <a:extLst>
              <a:ext uri="{FF2B5EF4-FFF2-40B4-BE49-F238E27FC236}">
                <a16:creationId xmlns:a16="http://schemas.microsoft.com/office/drawing/2014/main" id="{3EF895CF-C8D3-0B42-B9BA-179294C95D25}"/>
              </a:ext>
            </a:extLst>
          </p:cNvPr>
          <p:cNvPicPr>
            <a:picLocks noChangeAspect="1"/>
          </p:cNvPicPr>
          <p:nvPr/>
        </p:nvPicPr>
        <p:blipFill>
          <a:blip r:embed="rId2"/>
          <a:stretch>
            <a:fillRect/>
          </a:stretch>
        </p:blipFill>
        <p:spPr>
          <a:xfrm>
            <a:off x="557784" y="2710063"/>
            <a:ext cx="3584448" cy="3432109"/>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85A9ED57-B7C1-AB43-F097-305E65BAFEA2}"/>
              </a:ext>
            </a:extLst>
          </p:cNvPr>
          <p:cNvPicPr>
            <a:picLocks noChangeAspect="1"/>
          </p:cNvPicPr>
          <p:nvPr/>
        </p:nvPicPr>
        <p:blipFill>
          <a:blip r:embed="rId3"/>
          <a:stretch>
            <a:fillRect/>
          </a:stretch>
        </p:blipFill>
        <p:spPr>
          <a:xfrm>
            <a:off x="4347599" y="3185003"/>
            <a:ext cx="3584448" cy="2482230"/>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B2AB319E-D8D5-33D3-F24D-994B64C6DDED}"/>
              </a:ext>
            </a:extLst>
          </p:cNvPr>
          <p:cNvPicPr>
            <a:picLocks noChangeAspect="1"/>
          </p:cNvPicPr>
          <p:nvPr/>
        </p:nvPicPr>
        <p:blipFill>
          <a:blip r:embed="rId4"/>
          <a:stretch>
            <a:fillRect/>
          </a:stretch>
        </p:blipFill>
        <p:spPr>
          <a:xfrm>
            <a:off x="8137415" y="3507603"/>
            <a:ext cx="3584448" cy="183702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57173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550F5B9-399F-4FAD-AE6C-ED65F9A43A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C062E60F-5CD4-4268-8359-807663468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288350"/>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8917060-20C8-2D22-15DE-9E639B269A3F}"/>
              </a:ext>
            </a:extLst>
          </p:cNvPr>
          <p:cNvSpPr>
            <a:spLocks noGrp="1"/>
          </p:cNvSpPr>
          <p:nvPr>
            <p:ph type="title"/>
          </p:nvPr>
        </p:nvSpPr>
        <p:spPr>
          <a:xfrm>
            <a:off x="841248" y="510047"/>
            <a:ext cx="3300984" cy="1645920"/>
          </a:xfrm>
        </p:spPr>
        <p:txBody>
          <a:bodyPr>
            <a:normAutofit/>
          </a:bodyPr>
          <a:lstStyle/>
          <a:p>
            <a:r>
              <a:rPr lang="en-US" sz="2800" b="1"/>
              <a:t>Genre &amp; Content Trends</a:t>
            </a:r>
            <a:br>
              <a:rPr lang="en-US" sz="2800" b="1"/>
            </a:br>
            <a:endParaRPr lang="en-US" sz="2800"/>
          </a:p>
        </p:txBody>
      </p:sp>
      <p:sp>
        <p:nvSpPr>
          <p:cNvPr id="15" name="Rectangle 14">
            <a:extLst>
              <a:ext uri="{FF2B5EF4-FFF2-40B4-BE49-F238E27FC236}">
                <a16:creationId xmlns:a16="http://schemas.microsoft.com/office/drawing/2014/main" id="{BB341EC3-1810-4D33-BA3F-E2D0AA0EC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980964"/>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0127CDE-2B99-47A8-BB3C-7D1751910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10864" y="1323863"/>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5DDE8E5-954B-8A4D-1415-8044C6B5B21E}"/>
              </a:ext>
            </a:extLst>
          </p:cNvPr>
          <p:cNvSpPr>
            <a:spLocks noGrp="1"/>
          </p:cNvSpPr>
          <p:nvPr>
            <p:ph idx="1"/>
          </p:nvPr>
        </p:nvSpPr>
        <p:spPr>
          <a:xfrm>
            <a:off x="4581144" y="510047"/>
            <a:ext cx="6858000" cy="1645920"/>
          </a:xfrm>
        </p:spPr>
        <p:txBody>
          <a:bodyPr anchor="ctr">
            <a:normAutofit/>
          </a:bodyPr>
          <a:lstStyle/>
          <a:p>
            <a:pPr marL="0" indent="0">
              <a:buNone/>
            </a:pPr>
            <a:r>
              <a:rPr lang="en-US" sz="1800"/>
              <a:t>Examines how different genres perform in terms of movie count, duration, and audience preferences. Helps identify the most popular genres and content patterns. Provides insights into genre-based storytelling trends over time.</a:t>
            </a:r>
          </a:p>
          <a:p>
            <a:endParaRPr lang="en-US" sz="1800"/>
          </a:p>
        </p:txBody>
      </p:sp>
      <p:pic>
        <p:nvPicPr>
          <p:cNvPr id="5" name="Picture 4">
            <a:extLst>
              <a:ext uri="{FF2B5EF4-FFF2-40B4-BE49-F238E27FC236}">
                <a16:creationId xmlns:a16="http://schemas.microsoft.com/office/drawing/2014/main" id="{997A3386-DF40-048D-F8EC-2C34D947B973}"/>
              </a:ext>
            </a:extLst>
          </p:cNvPr>
          <p:cNvPicPr>
            <a:picLocks noChangeAspect="1"/>
          </p:cNvPicPr>
          <p:nvPr/>
        </p:nvPicPr>
        <p:blipFill>
          <a:blip r:embed="rId2"/>
          <a:stretch>
            <a:fillRect/>
          </a:stretch>
        </p:blipFill>
        <p:spPr>
          <a:xfrm>
            <a:off x="557784" y="3279095"/>
            <a:ext cx="3584448" cy="2294046"/>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19D82A48-1A47-82C1-8D00-B744FA1B8ED5}"/>
              </a:ext>
            </a:extLst>
          </p:cNvPr>
          <p:cNvPicPr>
            <a:picLocks noChangeAspect="1"/>
          </p:cNvPicPr>
          <p:nvPr/>
        </p:nvPicPr>
        <p:blipFill>
          <a:blip r:embed="rId3"/>
          <a:stretch>
            <a:fillRect/>
          </a:stretch>
        </p:blipFill>
        <p:spPr>
          <a:xfrm>
            <a:off x="4347599" y="3377667"/>
            <a:ext cx="3584448" cy="2096902"/>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16D3D35E-8C11-7752-1B07-F986EB67CC70}"/>
              </a:ext>
            </a:extLst>
          </p:cNvPr>
          <p:cNvPicPr>
            <a:picLocks noChangeAspect="1"/>
          </p:cNvPicPr>
          <p:nvPr/>
        </p:nvPicPr>
        <p:blipFill>
          <a:blip r:embed="rId4"/>
          <a:stretch>
            <a:fillRect/>
          </a:stretch>
        </p:blipFill>
        <p:spPr>
          <a:xfrm>
            <a:off x="8137415" y="3749553"/>
            <a:ext cx="3584448" cy="135312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15675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D2BB39-B6B6-96E1-1A10-71F7CC2EDC61}"/>
              </a:ext>
            </a:extLst>
          </p:cNvPr>
          <p:cNvSpPr>
            <a:spLocks noGrp="1"/>
          </p:cNvSpPr>
          <p:nvPr>
            <p:ph type="title"/>
          </p:nvPr>
        </p:nvSpPr>
        <p:spPr>
          <a:xfrm>
            <a:off x="640080" y="329184"/>
            <a:ext cx="6894576" cy="1783080"/>
          </a:xfrm>
        </p:spPr>
        <p:txBody>
          <a:bodyPr anchor="b">
            <a:normAutofit/>
          </a:bodyPr>
          <a:lstStyle/>
          <a:p>
            <a:r>
              <a:rPr lang="en-US" sz="5400"/>
              <a:t>Directors, Actors &amp; Industry Contributors</a:t>
            </a:r>
          </a:p>
        </p:txBody>
      </p:sp>
      <p:sp>
        <p:nvSpPr>
          <p:cNvPr id="17"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FE0C51B-E72B-61B2-2849-0E8D3D5B495D}"/>
              </a:ext>
            </a:extLst>
          </p:cNvPr>
          <p:cNvSpPr>
            <a:spLocks noGrp="1"/>
          </p:cNvSpPr>
          <p:nvPr>
            <p:ph idx="1"/>
          </p:nvPr>
        </p:nvSpPr>
        <p:spPr>
          <a:xfrm>
            <a:off x="640080" y="2706624"/>
            <a:ext cx="6894576" cy="3483864"/>
          </a:xfrm>
        </p:spPr>
        <p:txBody>
          <a:bodyPr>
            <a:normAutofit/>
          </a:bodyPr>
          <a:lstStyle/>
          <a:p>
            <a:pPr>
              <a:buFont typeface="Arial" panose="020B0604020202020204" pitchFamily="34" charset="0"/>
              <a:buChar char="•"/>
            </a:pPr>
            <a:r>
              <a:rPr lang="en-US" sz="2200"/>
              <a:t>Explores the impact of directors, actors, and other industry professionals on movie success. Highlights the most influential figures based on the number of movies and ratings. Useful for understanding industry leadership and performance.</a:t>
            </a:r>
          </a:p>
        </p:txBody>
      </p:sp>
      <p:pic>
        <p:nvPicPr>
          <p:cNvPr id="4" name="Picture 3">
            <a:extLst>
              <a:ext uri="{FF2B5EF4-FFF2-40B4-BE49-F238E27FC236}">
                <a16:creationId xmlns:a16="http://schemas.microsoft.com/office/drawing/2014/main" id="{996204F4-E1EF-F6D8-5D85-85C79D681E8A}"/>
              </a:ext>
            </a:extLst>
          </p:cNvPr>
          <p:cNvPicPr>
            <a:picLocks noChangeAspect="1"/>
          </p:cNvPicPr>
          <p:nvPr/>
        </p:nvPicPr>
        <p:blipFill>
          <a:blip r:embed="rId2"/>
          <a:stretch>
            <a:fillRect/>
          </a:stretch>
        </p:blipFill>
        <p:spPr>
          <a:xfrm>
            <a:off x="7863840" y="1010507"/>
            <a:ext cx="4014216" cy="2067321"/>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7F7D3908-B2E6-E852-910F-F622FAE8E2DE}"/>
              </a:ext>
            </a:extLst>
          </p:cNvPr>
          <p:cNvPicPr>
            <a:picLocks noChangeAspect="1"/>
          </p:cNvPicPr>
          <p:nvPr/>
        </p:nvPicPr>
        <p:blipFill>
          <a:blip r:embed="rId3"/>
          <a:stretch>
            <a:fillRect/>
          </a:stretch>
        </p:blipFill>
        <p:spPr>
          <a:xfrm>
            <a:off x="7863840" y="4183332"/>
            <a:ext cx="3995928" cy="196799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95605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15347D-572C-77B0-0B6D-002873DD65E8}"/>
              </a:ext>
            </a:extLst>
          </p:cNvPr>
          <p:cNvSpPr>
            <a:spLocks noGrp="1"/>
          </p:cNvSpPr>
          <p:nvPr>
            <p:ph type="title"/>
          </p:nvPr>
        </p:nvSpPr>
        <p:spPr>
          <a:xfrm>
            <a:off x="630936" y="457200"/>
            <a:ext cx="4343400" cy="1929384"/>
          </a:xfrm>
        </p:spPr>
        <p:txBody>
          <a:bodyPr anchor="ctr">
            <a:normAutofit/>
          </a:bodyPr>
          <a:lstStyle/>
          <a:p>
            <a:r>
              <a:rPr lang="en-US"/>
              <a:t>Directors, Actors &amp; Industry Contributors</a:t>
            </a:r>
            <a:endParaRPr lang="en-US" dirty="0"/>
          </a:p>
        </p:txBody>
      </p:sp>
      <p:sp>
        <p:nvSpPr>
          <p:cNvPr id="16"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6864156-7387-1570-C244-985C21B1CE8E}"/>
              </a:ext>
            </a:extLst>
          </p:cNvPr>
          <p:cNvSpPr>
            <a:spLocks noGrp="1"/>
          </p:cNvSpPr>
          <p:nvPr>
            <p:ph idx="1"/>
          </p:nvPr>
        </p:nvSpPr>
        <p:spPr>
          <a:xfrm>
            <a:off x="5541263" y="457200"/>
            <a:ext cx="6007608" cy="1929384"/>
          </a:xfrm>
        </p:spPr>
        <p:txBody>
          <a:bodyPr anchor="ctr">
            <a:normAutofit/>
          </a:bodyPr>
          <a:lstStyle/>
          <a:p>
            <a:pPr>
              <a:buFont typeface="Arial" panose="020B0604020202020204" pitchFamily="34" charset="0"/>
              <a:buChar char="•"/>
            </a:pPr>
            <a:r>
              <a:rPr lang="en-US" sz="2200"/>
              <a:t>Explores the impact of directors, actors, and other industry professionals on movie success. Highlights the most influential figures based on the number of movies and ratings. Useful for understanding industry leadership and performance.</a:t>
            </a:r>
          </a:p>
        </p:txBody>
      </p:sp>
      <p:pic>
        <p:nvPicPr>
          <p:cNvPr id="5" name="Picture 4">
            <a:extLst>
              <a:ext uri="{FF2B5EF4-FFF2-40B4-BE49-F238E27FC236}">
                <a16:creationId xmlns:a16="http://schemas.microsoft.com/office/drawing/2014/main" id="{F4CB8C4B-C036-C2BF-86A4-6D5B13AC707C}"/>
              </a:ext>
            </a:extLst>
          </p:cNvPr>
          <p:cNvPicPr>
            <a:picLocks noChangeAspect="1"/>
          </p:cNvPicPr>
          <p:nvPr/>
        </p:nvPicPr>
        <p:blipFill>
          <a:blip r:embed="rId2"/>
          <a:stretch>
            <a:fillRect/>
          </a:stretch>
        </p:blipFill>
        <p:spPr>
          <a:xfrm>
            <a:off x="466344" y="3082915"/>
            <a:ext cx="5468112" cy="2652034"/>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F1A77D3F-D845-BA80-FFF9-6AD0599290F2}"/>
              </a:ext>
            </a:extLst>
          </p:cNvPr>
          <p:cNvPicPr>
            <a:picLocks noChangeAspect="1"/>
          </p:cNvPicPr>
          <p:nvPr/>
        </p:nvPicPr>
        <p:blipFill>
          <a:blip r:embed="rId3"/>
          <a:stretch>
            <a:fillRect/>
          </a:stretch>
        </p:blipFill>
        <p:spPr>
          <a:xfrm>
            <a:off x="6254496" y="3130761"/>
            <a:ext cx="5468112" cy="25563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006109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132</TotalTime>
  <Words>682</Words>
  <Application>Microsoft Office PowerPoint</Application>
  <PresentationFormat>Widescreen</PresentationFormat>
  <Paragraphs>49</Paragraphs>
  <Slides>15</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Aptos</vt:lpstr>
      <vt:lpstr>Aptos Display</vt:lpstr>
      <vt:lpstr>Arial</vt:lpstr>
      <vt:lpstr>Calibri</vt:lpstr>
      <vt:lpstr>Wingdings</vt:lpstr>
      <vt:lpstr>Office Theme</vt:lpstr>
      <vt:lpstr>IMDB dataset analysis using sql</vt:lpstr>
      <vt:lpstr>Project Objective </vt:lpstr>
      <vt:lpstr>Project Goals</vt:lpstr>
      <vt:lpstr>Movie Popularity &amp; Audience Engagement </vt:lpstr>
      <vt:lpstr>Movie Popularity &amp; Audience Engagement </vt:lpstr>
      <vt:lpstr>Genre &amp; Content Trends </vt:lpstr>
      <vt:lpstr>Genre &amp; Content Trends </vt:lpstr>
      <vt:lpstr>Directors, Actors &amp; Industry Contributors</vt:lpstr>
      <vt:lpstr>Directors, Actors &amp; Industry Contributors</vt:lpstr>
      <vt:lpstr>Production &amp; Language Distribution </vt:lpstr>
      <vt:lpstr>Time-Based Analysis &amp; Trends </vt:lpstr>
      <vt:lpstr>Data Quality &amp; Validation</vt:lpstr>
      <vt:lpstr>Data Quality &amp; Validation</vt:lpstr>
      <vt:lpstr>Insights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LENOVO</dc:creator>
  <cp:lastModifiedBy>LENOVO</cp:lastModifiedBy>
  <cp:revision>7</cp:revision>
  <dcterms:created xsi:type="dcterms:W3CDTF">2025-03-03T01:47:21Z</dcterms:created>
  <dcterms:modified xsi:type="dcterms:W3CDTF">2025-03-03T05:17:56Z</dcterms:modified>
</cp:coreProperties>
</file>

<file path=docProps/thumbnail.jpeg>
</file>